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Canva Sans" panose="020B0604020202020204" charset="0"/>
      <p:regular r:id="rId26"/>
    </p:embeddedFont>
    <p:embeddedFont>
      <p:font typeface="Canva Sans Bold" panose="020B0604020202020204" charset="0"/>
      <p:regular r:id="rId27"/>
    </p:embeddedFont>
    <p:embeddedFont>
      <p:font typeface="CS Gordon Rounded" panose="020B0604020202020204" charset="0"/>
      <p:regular r:id="rId28"/>
    </p:embeddedFont>
    <p:embeddedFont>
      <p:font typeface="Dosis" pitchFamily="2" charset="0"/>
      <p:regular r:id="rId29"/>
    </p:embeddedFont>
    <p:embeddedFont>
      <p:font typeface="Dosis Bold" panose="020B0604020202020204" charset="0"/>
      <p:regular r:id="rId30"/>
    </p:embeddedFont>
    <p:embeddedFont>
      <p:font typeface="Dosis Ultra-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90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8.sv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svg"/><Relationship Id="rId7" Type="http://schemas.openxmlformats.org/officeDocument/2006/relationships/image" Target="../media/image7.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5.svg"/></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9.jpeg"/></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7.jpe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9.jpeg"/><Relationship Id="rId7" Type="http://schemas.openxmlformats.org/officeDocument/2006/relationships/image" Target="../media/image14.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10" Type="http://schemas.openxmlformats.org/officeDocument/2006/relationships/image" Target="../media/image7.svg"/><Relationship Id="rId4" Type="http://schemas.openxmlformats.org/officeDocument/2006/relationships/image" Target="../media/image30.jpe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4.jpeg"/><Relationship Id="rId7" Type="http://schemas.openxmlformats.org/officeDocument/2006/relationships/image" Target="../media/image38.sv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 Id="rId9"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sp>
        <p:nvSpPr>
          <p:cNvPr id="2" name="Freeform 2"/>
          <p:cNvSpPr/>
          <p:nvPr/>
        </p:nvSpPr>
        <p:spPr>
          <a:xfrm rot="5400000">
            <a:off x="14279499" y="463041"/>
            <a:ext cx="1844802" cy="4114800"/>
          </a:xfrm>
          <a:custGeom>
            <a:avLst/>
            <a:gdLst/>
            <a:ahLst/>
            <a:cxnLst/>
            <a:rect l="l" t="t" r="r" b="b"/>
            <a:pathLst>
              <a:path w="1844802" h="4114800">
                <a:moveTo>
                  <a:pt x="0" y="0"/>
                </a:moveTo>
                <a:lnTo>
                  <a:pt x="1844802" y="0"/>
                </a:lnTo>
                <a:lnTo>
                  <a:pt x="184480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2163699" y="5709159"/>
            <a:ext cx="1844802" cy="4114800"/>
          </a:xfrm>
          <a:custGeom>
            <a:avLst/>
            <a:gdLst/>
            <a:ahLst/>
            <a:cxnLst/>
            <a:rect l="l" t="t" r="r" b="b"/>
            <a:pathLst>
              <a:path w="1844802" h="4114800">
                <a:moveTo>
                  <a:pt x="0" y="0"/>
                </a:moveTo>
                <a:lnTo>
                  <a:pt x="1844802" y="0"/>
                </a:lnTo>
                <a:lnTo>
                  <a:pt x="184480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a:grpSpLocks noChangeAspect="1"/>
          </p:cNvGrpSpPr>
          <p:nvPr/>
        </p:nvGrpSpPr>
        <p:grpSpPr>
          <a:xfrm>
            <a:off x="2712425" y="-1387886"/>
            <a:ext cx="12393920" cy="12393870"/>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471" r="-25471"/>
              </a:stretch>
            </a:blipFill>
          </p:spPr>
        </p:sp>
      </p:grpSp>
      <p:sp>
        <p:nvSpPr>
          <p:cNvPr id="6" name="Freeform 6"/>
          <p:cNvSpPr/>
          <p:nvPr/>
        </p:nvSpPr>
        <p:spPr>
          <a:xfrm>
            <a:off x="-264044" y="2791323"/>
            <a:ext cx="6677706" cy="2057360"/>
          </a:xfrm>
          <a:custGeom>
            <a:avLst/>
            <a:gdLst/>
            <a:ahLst/>
            <a:cxnLst/>
            <a:rect l="l" t="t" r="r" b="b"/>
            <a:pathLst>
              <a:path w="6677706" h="2057360">
                <a:moveTo>
                  <a:pt x="0" y="0"/>
                </a:moveTo>
                <a:lnTo>
                  <a:pt x="6677706" y="0"/>
                </a:lnTo>
                <a:lnTo>
                  <a:pt x="6677706" y="2057361"/>
                </a:lnTo>
                <a:lnTo>
                  <a:pt x="0" y="2057361"/>
                </a:lnTo>
                <a:lnTo>
                  <a:pt x="0" y="0"/>
                </a:lnTo>
                <a:close/>
              </a:path>
            </a:pathLst>
          </a:custGeom>
          <a:blipFill>
            <a:blip r:embed="rId5">
              <a:extLst>
                <a:ext uri="{96DAC541-7B7A-43D3-8B79-37D633B846F1}">
                  <asvg:svgBlip xmlns:asvg="http://schemas.microsoft.com/office/drawing/2016/SVG/main" r:embed="rId6"/>
                </a:ext>
              </a:extLst>
            </a:blip>
            <a:stretch>
              <a:fillRect l="-34098" t="-13236" r="-29571" b="-14259"/>
            </a:stretch>
          </a:blipFill>
        </p:spPr>
      </p:sp>
      <p:sp>
        <p:nvSpPr>
          <p:cNvPr id="7" name="Freeform 7"/>
          <p:cNvSpPr/>
          <p:nvPr/>
        </p:nvSpPr>
        <p:spPr>
          <a:xfrm>
            <a:off x="6362830" y="2799645"/>
            <a:ext cx="6528825" cy="2050481"/>
          </a:xfrm>
          <a:custGeom>
            <a:avLst/>
            <a:gdLst/>
            <a:ahLst/>
            <a:cxnLst/>
            <a:rect l="l" t="t" r="r" b="b"/>
            <a:pathLst>
              <a:path w="6528825" h="2050481">
                <a:moveTo>
                  <a:pt x="0" y="0"/>
                </a:moveTo>
                <a:lnTo>
                  <a:pt x="6528825" y="0"/>
                </a:lnTo>
                <a:lnTo>
                  <a:pt x="6528825" y="2050481"/>
                </a:lnTo>
                <a:lnTo>
                  <a:pt x="0" y="2050481"/>
                </a:lnTo>
                <a:lnTo>
                  <a:pt x="0" y="0"/>
                </a:lnTo>
                <a:close/>
              </a:path>
            </a:pathLst>
          </a:custGeom>
          <a:blipFill>
            <a:blip r:embed="rId5">
              <a:extLst>
                <a:ext uri="{96DAC541-7B7A-43D3-8B79-37D633B846F1}">
                  <asvg:svgBlip xmlns:asvg="http://schemas.microsoft.com/office/drawing/2016/SVG/main" r:embed="rId6"/>
                </a:ext>
              </a:extLst>
            </a:blip>
            <a:stretch>
              <a:fillRect l="-67402" t="-13616" b="-14307"/>
            </a:stretch>
          </a:blipFill>
        </p:spPr>
      </p:sp>
      <p:sp>
        <p:nvSpPr>
          <p:cNvPr id="8" name="Freeform 8"/>
          <p:cNvSpPr/>
          <p:nvPr/>
        </p:nvSpPr>
        <p:spPr>
          <a:xfrm>
            <a:off x="14332028" y="5434842"/>
            <a:ext cx="6528825" cy="2050481"/>
          </a:xfrm>
          <a:custGeom>
            <a:avLst/>
            <a:gdLst/>
            <a:ahLst/>
            <a:cxnLst/>
            <a:rect l="l" t="t" r="r" b="b"/>
            <a:pathLst>
              <a:path w="6528825" h="2050481">
                <a:moveTo>
                  <a:pt x="0" y="0"/>
                </a:moveTo>
                <a:lnTo>
                  <a:pt x="6528825" y="0"/>
                </a:lnTo>
                <a:lnTo>
                  <a:pt x="6528825" y="2050481"/>
                </a:lnTo>
                <a:lnTo>
                  <a:pt x="0" y="2050481"/>
                </a:lnTo>
                <a:lnTo>
                  <a:pt x="0" y="0"/>
                </a:lnTo>
                <a:close/>
              </a:path>
            </a:pathLst>
          </a:custGeom>
          <a:blipFill>
            <a:blip r:embed="rId5">
              <a:extLst>
                <a:ext uri="{96DAC541-7B7A-43D3-8B79-37D633B846F1}">
                  <asvg:svgBlip xmlns:asvg="http://schemas.microsoft.com/office/drawing/2016/SVG/main" r:embed="rId6"/>
                </a:ext>
              </a:extLst>
            </a:blip>
            <a:stretch>
              <a:fillRect l="-67402" t="-13616" b="-14307"/>
            </a:stretch>
          </a:blipFill>
        </p:spPr>
      </p:sp>
      <p:sp>
        <p:nvSpPr>
          <p:cNvPr id="9" name="Freeform 9"/>
          <p:cNvSpPr/>
          <p:nvPr/>
        </p:nvSpPr>
        <p:spPr>
          <a:xfrm>
            <a:off x="5428147" y="5424736"/>
            <a:ext cx="8954712" cy="2059145"/>
          </a:xfrm>
          <a:custGeom>
            <a:avLst/>
            <a:gdLst/>
            <a:ahLst/>
            <a:cxnLst/>
            <a:rect l="l" t="t" r="r" b="b"/>
            <a:pathLst>
              <a:path w="8954712" h="2059145">
                <a:moveTo>
                  <a:pt x="0" y="0"/>
                </a:moveTo>
                <a:lnTo>
                  <a:pt x="8954712" y="0"/>
                </a:lnTo>
                <a:lnTo>
                  <a:pt x="8954712" y="2059145"/>
                </a:lnTo>
                <a:lnTo>
                  <a:pt x="0" y="2059145"/>
                </a:lnTo>
                <a:lnTo>
                  <a:pt x="0" y="0"/>
                </a:lnTo>
                <a:close/>
              </a:path>
            </a:pathLst>
          </a:custGeom>
          <a:blipFill>
            <a:blip r:embed="rId5">
              <a:extLst>
                <a:ext uri="{96DAC541-7B7A-43D3-8B79-37D633B846F1}">
                  <asvg:svgBlip xmlns:asvg="http://schemas.microsoft.com/office/drawing/2016/SVG/main" r:embed="rId6"/>
                </a:ext>
              </a:extLst>
            </a:blip>
            <a:stretch>
              <a:fillRect t="-13138" r="-22052" b="-14247"/>
            </a:stretch>
          </a:blipFill>
        </p:spPr>
      </p:sp>
      <p:sp>
        <p:nvSpPr>
          <p:cNvPr id="10" name="Freeform 10"/>
          <p:cNvSpPr/>
          <p:nvPr/>
        </p:nvSpPr>
        <p:spPr>
          <a:xfrm rot="2100020" flipH="1">
            <a:off x="14763011" y="8125785"/>
            <a:ext cx="3524989" cy="4081029"/>
          </a:xfrm>
          <a:custGeom>
            <a:avLst/>
            <a:gdLst/>
            <a:ahLst/>
            <a:cxnLst/>
            <a:rect l="l" t="t" r="r" b="b"/>
            <a:pathLst>
              <a:path w="3524989" h="4081029">
                <a:moveTo>
                  <a:pt x="3524989" y="0"/>
                </a:moveTo>
                <a:lnTo>
                  <a:pt x="0" y="0"/>
                </a:lnTo>
                <a:lnTo>
                  <a:pt x="0" y="4081028"/>
                </a:lnTo>
                <a:lnTo>
                  <a:pt x="3524989" y="4081028"/>
                </a:lnTo>
                <a:lnTo>
                  <a:pt x="3524989"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1505203" flipH="1">
            <a:off x="-222583" y="-1836175"/>
            <a:ext cx="3524989" cy="4081029"/>
          </a:xfrm>
          <a:custGeom>
            <a:avLst/>
            <a:gdLst/>
            <a:ahLst/>
            <a:cxnLst/>
            <a:rect l="l" t="t" r="r" b="b"/>
            <a:pathLst>
              <a:path w="3524989" h="4081029">
                <a:moveTo>
                  <a:pt x="3524989" y="0"/>
                </a:moveTo>
                <a:lnTo>
                  <a:pt x="0" y="0"/>
                </a:lnTo>
                <a:lnTo>
                  <a:pt x="0" y="4081029"/>
                </a:lnTo>
                <a:lnTo>
                  <a:pt x="3524989" y="4081029"/>
                </a:lnTo>
                <a:lnTo>
                  <a:pt x="3524989"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4446915" y="616520"/>
            <a:ext cx="696585" cy="824361"/>
          </a:xfrm>
          <a:custGeom>
            <a:avLst/>
            <a:gdLst/>
            <a:ahLst/>
            <a:cxnLst/>
            <a:rect l="l" t="t" r="r" b="b"/>
            <a:pathLst>
              <a:path w="696585" h="824361">
                <a:moveTo>
                  <a:pt x="0" y="0"/>
                </a:moveTo>
                <a:lnTo>
                  <a:pt x="696585" y="0"/>
                </a:lnTo>
                <a:lnTo>
                  <a:pt x="696585" y="824360"/>
                </a:lnTo>
                <a:lnTo>
                  <a:pt x="0" y="8243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2545373" y="3238979"/>
            <a:ext cx="8071004" cy="1038224"/>
          </a:xfrm>
          <a:prstGeom prst="rect">
            <a:avLst/>
          </a:prstGeom>
        </p:spPr>
        <p:txBody>
          <a:bodyPr lIns="0" tIns="0" rIns="0" bIns="0" rtlCol="0" anchor="t">
            <a:spAutoFit/>
          </a:bodyPr>
          <a:lstStyle/>
          <a:p>
            <a:pPr algn="ctr">
              <a:lnSpc>
                <a:spcPts val="8400"/>
              </a:lnSpc>
              <a:spcBef>
                <a:spcPct val="0"/>
              </a:spcBef>
            </a:pPr>
            <a:r>
              <a:rPr lang="en-US" sz="6000">
                <a:solidFill>
                  <a:srgbClr val="FFFFFF"/>
                </a:solidFill>
                <a:latin typeface="CS Gordon Rounded"/>
              </a:rPr>
              <a:t>CROP PRICE</a:t>
            </a:r>
          </a:p>
        </p:txBody>
      </p:sp>
      <p:sp>
        <p:nvSpPr>
          <p:cNvPr id="14" name="TextBox 14"/>
          <p:cNvSpPr txBox="1"/>
          <p:nvPr/>
        </p:nvSpPr>
        <p:spPr>
          <a:xfrm>
            <a:off x="6326743" y="5817854"/>
            <a:ext cx="9944374" cy="854076"/>
          </a:xfrm>
          <a:prstGeom prst="rect">
            <a:avLst/>
          </a:prstGeom>
        </p:spPr>
        <p:txBody>
          <a:bodyPr lIns="0" tIns="0" rIns="0" bIns="0" rtlCol="0" anchor="t">
            <a:spAutoFit/>
          </a:bodyPr>
          <a:lstStyle/>
          <a:p>
            <a:pPr algn="ctr">
              <a:lnSpc>
                <a:spcPts val="6999"/>
              </a:lnSpc>
              <a:spcBef>
                <a:spcPct val="0"/>
              </a:spcBef>
            </a:pPr>
            <a:r>
              <a:rPr lang="en-US" sz="4999">
                <a:solidFill>
                  <a:srgbClr val="FFFFFF"/>
                </a:solidFill>
                <a:latin typeface="CS Gordon Rounded"/>
              </a:rPr>
              <a:t>PREDICTION</a:t>
            </a:r>
          </a:p>
        </p:txBody>
      </p:sp>
      <p:sp>
        <p:nvSpPr>
          <p:cNvPr id="15" name="TextBox 15"/>
          <p:cNvSpPr txBox="1"/>
          <p:nvPr/>
        </p:nvSpPr>
        <p:spPr>
          <a:xfrm>
            <a:off x="4795208" y="423762"/>
            <a:ext cx="5746403" cy="1811020"/>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Data Wise Solutions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sp>
        <p:nvSpPr>
          <p:cNvPr id="2" name="Freeform 2"/>
          <p:cNvSpPr/>
          <p:nvPr/>
        </p:nvSpPr>
        <p:spPr>
          <a:xfrm rot="-5400000">
            <a:off x="-220" y="-145947"/>
            <a:ext cx="2616191" cy="2908085"/>
          </a:xfrm>
          <a:custGeom>
            <a:avLst/>
            <a:gdLst/>
            <a:ahLst/>
            <a:cxnLst/>
            <a:rect l="l" t="t" r="r" b="b"/>
            <a:pathLst>
              <a:path w="2616191" h="2908085">
                <a:moveTo>
                  <a:pt x="0" y="0"/>
                </a:moveTo>
                <a:lnTo>
                  <a:pt x="2616190" y="0"/>
                </a:lnTo>
                <a:lnTo>
                  <a:pt x="2616190" y="2908085"/>
                </a:lnTo>
                <a:lnTo>
                  <a:pt x="0" y="2908085"/>
                </a:lnTo>
                <a:lnTo>
                  <a:pt x="0" y="0"/>
                </a:lnTo>
                <a:close/>
              </a:path>
            </a:pathLst>
          </a:custGeom>
          <a:blipFill>
            <a:blip r:embed="rId2">
              <a:extLst>
                <a:ext uri="{96DAC541-7B7A-43D3-8B79-37D633B846F1}">
                  <asvg:svgBlip xmlns:asvg="http://schemas.microsoft.com/office/drawing/2016/SVG/main" r:embed="rId3"/>
                </a:ext>
              </a:extLst>
            </a:blip>
            <a:stretch>
              <a:fillRect l="-34737" b="-40333"/>
            </a:stretch>
          </a:blipFill>
        </p:spPr>
      </p:sp>
      <p:sp>
        <p:nvSpPr>
          <p:cNvPr id="3" name="Freeform 3"/>
          <p:cNvSpPr/>
          <p:nvPr/>
        </p:nvSpPr>
        <p:spPr>
          <a:xfrm rot="-5400000" flipH="1" flipV="1">
            <a:off x="15428355" y="7556603"/>
            <a:ext cx="2616191" cy="2908085"/>
          </a:xfrm>
          <a:custGeom>
            <a:avLst/>
            <a:gdLst/>
            <a:ahLst/>
            <a:cxnLst/>
            <a:rect l="l" t="t" r="r" b="b"/>
            <a:pathLst>
              <a:path w="2616191" h="2908085">
                <a:moveTo>
                  <a:pt x="2616191" y="2908085"/>
                </a:moveTo>
                <a:lnTo>
                  <a:pt x="0" y="2908085"/>
                </a:lnTo>
                <a:lnTo>
                  <a:pt x="0" y="0"/>
                </a:lnTo>
                <a:lnTo>
                  <a:pt x="2616191" y="0"/>
                </a:lnTo>
                <a:lnTo>
                  <a:pt x="2616191" y="2908085"/>
                </a:lnTo>
                <a:close/>
              </a:path>
            </a:pathLst>
          </a:custGeom>
          <a:blipFill>
            <a:blip r:embed="rId2">
              <a:extLst>
                <a:ext uri="{96DAC541-7B7A-43D3-8B79-37D633B846F1}">
                  <asvg:svgBlip xmlns:asvg="http://schemas.microsoft.com/office/drawing/2016/SVG/main" r:embed="rId3"/>
                </a:ext>
              </a:extLst>
            </a:blip>
            <a:stretch>
              <a:fillRect l="-34737" b="-40333"/>
            </a:stretch>
          </a:blipFill>
        </p:spPr>
      </p:sp>
      <p:sp>
        <p:nvSpPr>
          <p:cNvPr id="4" name="Freeform 4"/>
          <p:cNvSpPr/>
          <p:nvPr/>
        </p:nvSpPr>
        <p:spPr>
          <a:xfrm rot="5400000">
            <a:off x="-457126" y="3732514"/>
            <a:ext cx="6438087" cy="415632"/>
          </a:xfrm>
          <a:custGeom>
            <a:avLst/>
            <a:gdLst/>
            <a:ahLst/>
            <a:cxnLst/>
            <a:rect l="l" t="t" r="r" b="b"/>
            <a:pathLst>
              <a:path w="6438087" h="415632">
                <a:moveTo>
                  <a:pt x="0" y="0"/>
                </a:moveTo>
                <a:lnTo>
                  <a:pt x="6438087" y="0"/>
                </a:lnTo>
                <a:lnTo>
                  <a:pt x="6438087" y="415632"/>
                </a:lnTo>
                <a:lnTo>
                  <a:pt x="0" y="415632"/>
                </a:lnTo>
                <a:lnTo>
                  <a:pt x="0" y="0"/>
                </a:lnTo>
                <a:close/>
              </a:path>
            </a:pathLst>
          </a:custGeom>
          <a:blipFill>
            <a:blip r:embed="rId4">
              <a:extLst>
                <a:ext uri="{96DAC541-7B7A-43D3-8B79-37D633B846F1}">
                  <asvg:svgBlip xmlns:asvg="http://schemas.microsoft.com/office/drawing/2016/SVG/main" r:embed="rId5"/>
                </a:ext>
              </a:extLst>
            </a:blip>
            <a:stretch>
              <a:fillRect l="-6529" t="-494006" r="-7094"/>
            </a:stretch>
          </a:blipFill>
        </p:spPr>
      </p:sp>
      <p:grpSp>
        <p:nvGrpSpPr>
          <p:cNvPr id="5" name="Group 5"/>
          <p:cNvGrpSpPr>
            <a:grpSpLocks noChangeAspect="1"/>
          </p:cNvGrpSpPr>
          <p:nvPr/>
        </p:nvGrpSpPr>
        <p:grpSpPr>
          <a:xfrm>
            <a:off x="15326748" y="-1630927"/>
            <a:ext cx="3865104" cy="3865104"/>
            <a:chOff x="0" y="0"/>
            <a:chExt cx="6350000" cy="6350000"/>
          </a:xfrm>
        </p:grpSpPr>
        <p:sp>
          <p:nvSpPr>
            <p:cNvPr id="6" name="Freeform 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D8008"/>
            </a:solidFill>
          </p:spPr>
        </p:sp>
        <p:sp>
          <p:nvSpPr>
            <p:cNvPr id="7" name="Freeform 7"/>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6"/>
              <a:stretch>
                <a:fillRect l="-19332" r="-19332"/>
              </a:stretch>
            </a:blipFill>
          </p:spPr>
        </p:sp>
      </p:grpSp>
      <p:sp>
        <p:nvSpPr>
          <p:cNvPr id="8" name="TextBox 8"/>
          <p:cNvSpPr txBox="1"/>
          <p:nvPr/>
        </p:nvSpPr>
        <p:spPr>
          <a:xfrm>
            <a:off x="3249455" y="-66675"/>
            <a:ext cx="11267823" cy="669925"/>
          </a:xfrm>
          <a:prstGeom prst="rect">
            <a:avLst/>
          </a:prstGeom>
        </p:spPr>
        <p:txBody>
          <a:bodyPr lIns="0" tIns="0" rIns="0" bIns="0" rtlCol="0" anchor="t">
            <a:spAutoFit/>
          </a:bodyPr>
          <a:lstStyle/>
          <a:p>
            <a:pPr algn="ctr">
              <a:lnSpc>
                <a:spcPts val="5599"/>
              </a:lnSpc>
              <a:spcBef>
                <a:spcPct val="0"/>
              </a:spcBef>
            </a:pPr>
            <a:r>
              <a:rPr lang="en-US" sz="3999">
                <a:solidFill>
                  <a:srgbClr val="163D06"/>
                </a:solidFill>
                <a:latin typeface="CS Gordon Rounded"/>
              </a:rPr>
              <a:t>STATISTICAL SUMMARY</a:t>
            </a:r>
          </a:p>
        </p:txBody>
      </p:sp>
      <p:sp>
        <p:nvSpPr>
          <p:cNvPr id="9" name="TextBox 9"/>
          <p:cNvSpPr txBox="1"/>
          <p:nvPr/>
        </p:nvSpPr>
        <p:spPr>
          <a:xfrm>
            <a:off x="3811728" y="3016249"/>
            <a:ext cx="10664544" cy="4686301"/>
          </a:xfrm>
          <a:prstGeom prst="rect">
            <a:avLst/>
          </a:prstGeom>
        </p:spPr>
        <p:txBody>
          <a:bodyPr lIns="0" tIns="0" rIns="0" bIns="0" rtlCol="0" anchor="t">
            <a:spAutoFit/>
          </a:bodyPr>
          <a:lstStyle/>
          <a:p>
            <a:pPr algn="just">
              <a:lnSpc>
                <a:spcPts val="4199"/>
              </a:lnSpc>
              <a:spcBef>
                <a:spcPct val="0"/>
              </a:spcBef>
            </a:pPr>
            <a:r>
              <a:rPr lang="en-US" sz="2999">
                <a:solidFill>
                  <a:srgbClr val="163D06"/>
                </a:solidFill>
                <a:latin typeface="Dosis Ultra-Bold"/>
              </a:rPr>
              <a:t>Dataset: 60,969 entries of wholesale prices and supply volumes. Mean price: $107.55, average supply volume: ~8,651 units. Prices range: $0.01 to $120,000, with most falling between $54.55 and $130.00. Supply volumes: 0 to 100 million units. Data spans May 24, 2021, to April 24, 2024, median date: August 29, 2022. USD exchange rate mean: $123.38, range: $107.35 to $163.00, indicating potential currency fluctuations. Provides detailed snapshot of wholesale pricing dynamics for analysis of trends and market behavior.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sp>
        <p:nvSpPr>
          <p:cNvPr id="2" name="Freeform 2"/>
          <p:cNvSpPr/>
          <p:nvPr/>
        </p:nvSpPr>
        <p:spPr>
          <a:xfrm>
            <a:off x="3183830" y="444639"/>
            <a:ext cx="11920339" cy="6147892"/>
          </a:xfrm>
          <a:custGeom>
            <a:avLst/>
            <a:gdLst/>
            <a:ahLst/>
            <a:cxnLst/>
            <a:rect l="l" t="t" r="r" b="b"/>
            <a:pathLst>
              <a:path w="11920339" h="6147892">
                <a:moveTo>
                  <a:pt x="0" y="0"/>
                </a:moveTo>
                <a:lnTo>
                  <a:pt x="11920340" y="0"/>
                </a:lnTo>
                <a:lnTo>
                  <a:pt x="11920340" y="6147892"/>
                </a:lnTo>
                <a:lnTo>
                  <a:pt x="0" y="6147892"/>
                </a:lnTo>
                <a:lnTo>
                  <a:pt x="0" y="0"/>
                </a:lnTo>
                <a:close/>
              </a:path>
            </a:pathLst>
          </a:custGeom>
          <a:blipFill>
            <a:blip r:embed="rId2"/>
            <a:stretch>
              <a:fillRect/>
            </a:stretch>
          </a:blipFill>
        </p:spPr>
      </p:sp>
      <p:sp>
        <p:nvSpPr>
          <p:cNvPr id="3" name="Freeform 3"/>
          <p:cNvSpPr/>
          <p:nvPr/>
        </p:nvSpPr>
        <p:spPr>
          <a:xfrm rot="5400000" flipV="1">
            <a:off x="16146856" y="-2560555"/>
            <a:ext cx="3524989" cy="4081029"/>
          </a:xfrm>
          <a:custGeom>
            <a:avLst/>
            <a:gdLst/>
            <a:ahLst/>
            <a:cxnLst/>
            <a:rect l="l" t="t" r="r" b="b"/>
            <a:pathLst>
              <a:path w="3524989" h="4081029">
                <a:moveTo>
                  <a:pt x="0" y="4081029"/>
                </a:moveTo>
                <a:lnTo>
                  <a:pt x="3524989" y="4081029"/>
                </a:lnTo>
                <a:lnTo>
                  <a:pt x="3524989" y="0"/>
                </a:lnTo>
                <a:lnTo>
                  <a:pt x="0" y="0"/>
                </a:lnTo>
                <a:lnTo>
                  <a:pt x="0" y="408102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0" y="6852495"/>
            <a:ext cx="18288000" cy="29806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Correlation analysis reveals minimal impact of USD rate fluctuations on wholesale prices (0.031) and vice versa. Additionally, weak correlations between USD rate/wholesale price and supply volume suggest little influence on supply dynamics. Overall, changes in USD rates and wholesale prices have minimal discernible impact on supply volume fluctuations.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sp>
        <p:nvSpPr>
          <p:cNvPr id="2" name="Freeform 2"/>
          <p:cNvSpPr/>
          <p:nvPr/>
        </p:nvSpPr>
        <p:spPr>
          <a:xfrm>
            <a:off x="3550294" y="1467822"/>
            <a:ext cx="9237261" cy="5577408"/>
          </a:xfrm>
          <a:custGeom>
            <a:avLst/>
            <a:gdLst/>
            <a:ahLst/>
            <a:cxnLst/>
            <a:rect l="l" t="t" r="r" b="b"/>
            <a:pathLst>
              <a:path w="9237261" h="5577408">
                <a:moveTo>
                  <a:pt x="0" y="0"/>
                </a:moveTo>
                <a:lnTo>
                  <a:pt x="9237261" y="0"/>
                </a:lnTo>
                <a:lnTo>
                  <a:pt x="9237261" y="5577408"/>
                </a:lnTo>
                <a:lnTo>
                  <a:pt x="0" y="5577408"/>
                </a:lnTo>
                <a:lnTo>
                  <a:pt x="0" y="0"/>
                </a:lnTo>
                <a:close/>
              </a:path>
            </a:pathLst>
          </a:custGeom>
          <a:blipFill>
            <a:blip r:embed="rId2"/>
            <a:stretch>
              <a:fillRect/>
            </a:stretch>
          </a:blipFill>
        </p:spPr>
      </p:sp>
      <p:sp>
        <p:nvSpPr>
          <p:cNvPr id="3" name="Freeform 3"/>
          <p:cNvSpPr/>
          <p:nvPr/>
        </p:nvSpPr>
        <p:spPr>
          <a:xfrm rot="1012897" flipH="1" flipV="1">
            <a:off x="-1353168" y="7691680"/>
            <a:ext cx="2706336" cy="3133239"/>
          </a:xfrm>
          <a:custGeom>
            <a:avLst/>
            <a:gdLst/>
            <a:ahLst/>
            <a:cxnLst/>
            <a:rect l="l" t="t" r="r" b="b"/>
            <a:pathLst>
              <a:path w="2706336" h="3133239">
                <a:moveTo>
                  <a:pt x="2706336" y="3133240"/>
                </a:moveTo>
                <a:lnTo>
                  <a:pt x="0" y="3133240"/>
                </a:lnTo>
                <a:lnTo>
                  <a:pt x="0" y="0"/>
                </a:lnTo>
                <a:lnTo>
                  <a:pt x="2706336" y="0"/>
                </a:lnTo>
                <a:lnTo>
                  <a:pt x="2706336" y="313324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12897" flipH="1" flipV="1">
            <a:off x="16423553" y="-1694030"/>
            <a:ext cx="3524989" cy="4081029"/>
          </a:xfrm>
          <a:custGeom>
            <a:avLst/>
            <a:gdLst/>
            <a:ahLst/>
            <a:cxnLst/>
            <a:rect l="l" t="t" r="r" b="b"/>
            <a:pathLst>
              <a:path w="3524989" h="4081029">
                <a:moveTo>
                  <a:pt x="3524989" y="4081029"/>
                </a:moveTo>
                <a:lnTo>
                  <a:pt x="0" y="4081029"/>
                </a:lnTo>
                <a:lnTo>
                  <a:pt x="0" y="0"/>
                </a:lnTo>
                <a:lnTo>
                  <a:pt x="3524989" y="0"/>
                </a:lnTo>
                <a:lnTo>
                  <a:pt x="3524989" y="408102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H="1">
            <a:off x="-2099703" y="-2551405"/>
            <a:ext cx="4631679" cy="5362291"/>
          </a:xfrm>
          <a:custGeom>
            <a:avLst/>
            <a:gdLst/>
            <a:ahLst/>
            <a:cxnLst/>
            <a:rect l="l" t="t" r="r" b="b"/>
            <a:pathLst>
              <a:path w="4631679" h="5362291">
                <a:moveTo>
                  <a:pt x="4631680" y="0"/>
                </a:moveTo>
                <a:lnTo>
                  <a:pt x="0" y="0"/>
                </a:lnTo>
                <a:lnTo>
                  <a:pt x="0" y="5362292"/>
                </a:lnTo>
                <a:lnTo>
                  <a:pt x="4631680" y="5362292"/>
                </a:lnTo>
                <a:lnTo>
                  <a:pt x="463168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flipV="1">
            <a:off x="14710524" y="8346663"/>
            <a:ext cx="3674983" cy="2090147"/>
          </a:xfrm>
          <a:custGeom>
            <a:avLst/>
            <a:gdLst/>
            <a:ahLst/>
            <a:cxnLst/>
            <a:rect l="l" t="t" r="r" b="b"/>
            <a:pathLst>
              <a:path w="3674983" h="2090147">
                <a:moveTo>
                  <a:pt x="3674984" y="0"/>
                </a:moveTo>
                <a:lnTo>
                  <a:pt x="0" y="0"/>
                </a:lnTo>
                <a:lnTo>
                  <a:pt x="0" y="2090147"/>
                </a:lnTo>
                <a:lnTo>
                  <a:pt x="3674984" y="2090147"/>
                </a:lnTo>
                <a:lnTo>
                  <a:pt x="3674984" y="0"/>
                </a:lnTo>
                <a:close/>
              </a:path>
            </a:pathLst>
          </a:custGeom>
          <a:blipFill>
            <a:blip r:embed="rId5">
              <a:extLst>
                <a:ext uri="{96DAC541-7B7A-43D3-8B79-37D633B846F1}">
                  <asvg:svgBlip xmlns:asvg="http://schemas.microsoft.com/office/drawing/2016/SVG/main" r:embed="rId6"/>
                </a:ext>
              </a:extLst>
            </a:blip>
            <a:stretch>
              <a:fillRect r="-14585" b="-14585"/>
            </a:stretch>
          </a:blipFill>
        </p:spPr>
      </p:sp>
      <p:sp>
        <p:nvSpPr>
          <p:cNvPr id="7" name="TextBox 7"/>
          <p:cNvSpPr txBox="1"/>
          <p:nvPr/>
        </p:nvSpPr>
        <p:spPr>
          <a:xfrm>
            <a:off x="3322776" y="514351"/>
            <a:ext cx="9237261" cy="514349"/>
          </a:xfrm>
          <a:prstGeom prst="rect">
            <a:avLst/>
          </a:prstGeom>
        </p:spPr>
        <p:txBody>
          <a:bodyPr lIns="0" tIns="0" rIns="0" bIns="0" rtlCol="0" anchor="t">
            <a:spAutoFit/>
          </a:bodyPr>
          <a:lstStyle/>
          <a:p>
            <a:pPr algn="ctr">
              <a:lnSpc>
                <a:spcPts val="4200"/>
              </a:lnSpc>
            </a:pPr>
            <a:r>
              <a:rPr lang="en-US" sz="3000">
                <a:solidFill>
                  <a:srgbClr val="000000"/>
                </a:solidFill>
                <a:latin typeface="Dosis Bold"/>
              </a:rPr>
              <a:t>WHOLESALE PRICE A RATE OVER AND USD </a:t>
            </a:r>
          </a:p>
        </p:txBody>
      </p:sp>
      <p:sp>
        <p:nvSpPr>
          <p:cNvPr id="8" name="TextBox 8"/>
          <p:cNvSpPr txBox="1"/>
          <p:nvPr/>
        </p:nvSpPr>
        <p:spPr>
          <a:xfrm>
            <a:off x="0" y="7527513"/>
            <a:ext cx="18288000" cy="2114550"/>
          </a:xfrm>
          <a:prstGeom prst="rect">
            <a:avLst/>
          </a:prstGeom>
        </p:spPr>
        <p:txBody>
          <a:bodyPr lIns="0" tIns="0" rIns="0" bIns="0" rtlCol="0" anchor="t">
            <a:spAutoFit/>
          </a:bodyPr>
          <a:lstStyle/>
          <a:p>
            <a:pPr algn="ctr">
              <a:lnSpc>
                <a:spcPts val="4200"/>
              </a:lnSpc>
            </a:pPr>
            <a:r>
              <a:rPr lang="en-US" sz="3000">
                <a:solidFill>
                  <a:srgbClr val="000000"/>
                </a:solidFill>
                <a:latin typeface="Dosis Bold"/>
              </a:rPr>
              <a:t>USD rate initially strengthens from May 2021 to early 2023, peaking around 150, likely due to economic shifts. Subsequently, heightened volatility reflects increased market uncertainty. Stronger dollar inflates import costs, while a weaker one may spur demand. Understanding these trends is crucial for interpreting wholesale market fluctuations and guiding strategic decisions.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sp>
        <p:nvSpPr>
          <p:cNvPr id="2" name="TextBox 2"/>
          <p:cNvSpPr txBox="1"/>
          <p:nvPr/>
        </p:nvSpPr>
        <p:spPr>
          <a:xfrm>
            <a:off x="3764509" y="590550"/>
            <a:ext cx="9677472" cy="9048750"/>
          </a:xfrm>
          <a:prstGeom prst="rect">
            <a:avLst/>
          </a:prstGeom>
        </p:spPr>
        <p:txBody>
          <a:bodyPr lIns="0" tIns="0" rIns="0" bIns="0" rtlCol="0" anchor="t">
            <a:spAutoFit/>
          </a:bodyPr>
          <a:lstStyle/>
          <a:p>
            <a:pPr algn="l">
              <a:lnSpc>
                <a:spcPts val="4200"/>
              </a:lnSpc>
            </a:pPr>
            <a:r>
              <a:rPr lang="en-US" sz="3000">
                <a:solidFill>
                  <a:srgbClr val="163D06"/>
                </a:solidFill>
                <a:latin typeface="Dosis Bold"/>
              </a:rPr>
              <a:t>The analysis of USD rate trends unveils a nuanced narrative of currency dynamics. Initially, from May 2021 to early 2023, a steady uptrend reflects the strengthening of the U.S. dollar against other currencies, attributed to diverse economic influences. However, a notable peak around early 2023, reaching approximately 150, marks a pivotal moment likely triggered by significant economic shifts. Subsequently, the USD rate displays heightened volatility, characterized by erratic fluctuations, indicative of increased market uncertainty. This unpredictability underscores the intricate relationship between the USD rate and wholesale prices, where a stronger dollar typically inflates import costs, while a weaker one might spur demand through lowered prices. Understanding these trends not only provides crucial insights into currency dynamics but also offers valuable context for interpreting wholesale market fluctuations and guiding strategic decisions.</a:t>
            </a:r>
          </a:p>
        </p:txBody>
      </p:sp>
      <p:sp>
        <p:nvSpPr>
          <p:cNvPr id="3" name="Freeform 3"/>
          <p:cNvSpPr/>
          <p:nvPr/>
        </p:nvSpPr>
        <p:spPr>
          <a:xfrm flipV="1">
            <a:off x="-1762494" y="-1833876"/>
            <a:ext cx="3524989" cy="4081029"/>
          </a:xfrm>
          <a:custGeom>
            <a:avLst/>
            <a:gdLst/>
            <a:ahLst/>
            <a:cxnLst/>
            <a:rect l="l" t="t" r="r" b="b"/>
            <a:pathLst>
              <a:path w="3524989" h="4081029">
                <a:moveTo>
                  <a:pt x="0" y="4081028"/>
                </a:moveTo>
                <a:lnTo>
                  <a:pt x="3524988" y="4081028"/>
                </a:lnTo>
                <a:lnTo>
                  <a:pt x="3524988" y="0"/>
                </a:lnTo>
                <a:lnTo>
                  <a:pt x="0" y="0"/>
                </a:lnTo>
                <a:lnTo>
                  <a:pt x="0" y="408102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flipV="1">
            <a:off x="16130605" y="-2040514"/>
            <a:ext cx="3524989" cy="4081029"/>
          </a:xfrm>
          <a:custGeom>
            <a:avLst/>
            <a:gdLst/>
            <a:ahLst/>
            <a:cxnLst/>
            <a:rect l="l" t="t" r="r" b="b"/>
            <a:pathLst>
              <a:path w="3524989" h="4081029">
                <a:moveTo>
                  <a:pt x="0" y="4081028"/>
                </a:moveTo>
                <a:lnTo>
                  <a:pt x="3524988" y="4081028"/>
                </a:lnTo>
                <a:lnTo>
                  <a:pt x="3524988" y="0"/>
                </a:lnTo>
                <a:lnTo>
                  <a:pt x="0" y="0"/>
                </a:lnTo>
                <a:lnTo>
                  <a:pt x="0" y="4081028"/>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sp>
        <p:nvSpPr>
          <p:cNvPr id="2" name="Freeform 2"/>
          <p:cNvSpPr/>
          <p:nvPr/>
        </p:nvSpPr>
        <p:spPr>
          <a:xfrm>
            <a:off x="3651563" y="1348855"/>
            <a:ext cx="9126634" cy="5843206"/>
          </a:xfrm>
          <a:custGeom>
            <a:avLst/>
            <a:gdLst/>
            <a:ahLst/>
            <a:cxnLst/>
            <a:rect l="l" t="t" r="r" b="b"/>
            <a:pathLst>
              <a:path w="9126634" h="5843206">
                <a:moveTo>
                  <a:pt x="0" y="0"/>
                </a:moveTo>
                <a:lnTo>
                  <a:pt x="9126633" y="0"/>
                </a:lnTo>
                <a:lnTo>
                  <a:pt x="9126633" y="5843205"/>
                </a:lnTo>
                <a:lnTo>
                  <a:pt x="0" y="5843205"/>
                </a:lnTo>
                <a:lnTo>
                  <a:pt x="0" y="0"/>
                </a:lnTo>
                <a:close/>
              </a:path>
            </a:pathLst>
          </a:custGeom>
          <a:blipFill>
            <a:blip r:embed="rId2"/>
            <a:stretch>
              <a:fillRect/>
            </a:stretch>
          </a:blipFill>
        </p:spPr>
      </p:sp>
      <p:sp>
        <p:nvSpPr>
          <p:cNvPr id="3" name="Freeform 3"/>
          <p:cNvSpPr/>
          <p:nvPr/>
        </p:nvSpPr>
        <p:spPr>
          <a:xfrm flipV="1">
            <a:off x="14777912" y="-376999"/>
            <a:ext cx="4040700" cy="2298148"/>
          </a:xfrm>
          <a:custGeom>
            <a:avLst/>
            <a:gdLst/>
            <a:ahLst/>
            <a:cxnLst/>
            <a:rect l="l" t="t" r="r" b="b"/>
            <a:pathLst>
              <a:path w="4040700" h="2298148">
                <a:moveTo>
                  <a:pt x="0" y="2298149"/>
                </a:moveTo>
                <a:lnTo>
                  <a:pt x="4040700" y="2298149"/>
                </a:lnTo>
                <a:lnTo>
                  <a:pt x="4040700" y="0"/>
                </a:lnTo>
                <a:lnTo>
                  <a:pt x="0" y="0"/>
                </a:lnTo>
                <a:lnTo>
                  <a:pt x="0" y="229814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V="1">
            <a:off x="236400" y="8023371"/>
            <a:ext cx="1907635" cy="2120474"/>
          </a:xfrm>
          <a:custGeom>
            <a:avLst/>
            <a:gdLst/>
            <a:ahLst/>
            <a:cxnLst/>
            <a:rect l="l" t="t" r="r" b="b"/>
            <a:pathLst>
              <a:path w="1907635" h="2120474">
                <a:moveTo>
                  <a:pt x="0" y="2120473"/>
                </a:moveTo>
                <a:lnTo>
                  <a:pt x="1907635" y="2120473"/>
                </a:lnTo>
                <a:lnTo>
                  <a:pt x="1907635" y="0"/>
                </a:lnTo>
                <a:lnTo>
                  <a:pt x="0" y="0"/>
                </a:lnTo>
                <a:lnTo>
                  <a:pt x="0" y="2120473"/>
                </a:lnTo>
                <a:close/>
              </a:path>
            </a:pathLst>
          </a:custGeom>
          <a:blipFill>
            <a:blip r:embed="rId5">
              <a:extLst>
                <a:ext uri="{96DAC541-7B7A-43D3-8B79-37D633B846F1}">
                  <asvg:svgBlip xmlns:asvg="http://schemas.microsoft.com/office/drawing/2016/SVG/main" r:embed="rId6"/>
                </a:ext>
              </a:extLst>
            </a:blip>
            <a:stretch>
              <a:fillRect l="-34737" b="-40333"/>
            </a:stretch>
          </a:blipFill>
        </p:spPr>
      </p:sp>
      <p:sp>
        <p:nvSpPr>
          <p:cNvPr id="5" name="TextBox 5"/>
          <p:cNvSpPr txBox="1"/>
          <p:nvPr/>
        </p:nvSpPr>
        <p:spPr>
          <a:xfrm>
            <a:off x="3833125" y="384008"/>
            <a:ext cx="9126634" cy="514349"/>
          </a:xfrm>
          <a:prstGeom prst="rect">
            <a:avLst/>
          </a:prstGeom>
        </p:spPr>
        <p:txBody>
          <a:bodyPr lIns="0" tIns="0" rIns="0" bIns="0" rtlCol="0" anchor="t">
            <a:spAutoFit/>
          </a:bodyPr>
          <a:lstStyle/>
          <a:p>
            <a:pPr algn="ctr">
              <a:lnSpc>
                <a:spcPts val="4200"/>
              </a:lnSpc>
            </a:pPr>
            <a:r>
              <a:rPr lang="en-US" sz="3000">
                <a:solidFill>
                  <a:srgbClr val="163D06"/>
                </a:solidFill>
                <a:latin typeface="Dosis Bold"/>
              </a:rPr>
              <a:t>USD RATE VS WHOLESALE PRICE OVER TIME</a:t>
            </a:r>
          </a:p>
        </p:txBody>
      </p:sp>
      <p:sp>
        <p:nvSpPr>
          <p:cNvPr id="6" name="TextBox 6"/>
          <p:cNvSpPr txBox="1"/>
          <p:nvPr/>
        </p:nvSpPr>
        <p:spPr>
          <a:xfrm>
            <a:off x="259961" y="7134910"/>
            <a:ext cx="18028039" cy="2114550"/>
          </a:xfrm>
          <a:prstGeom prst="rect">
            <a:avLst/>
          </a:prstGeom>
        </p:spPr>
        <p:txBody>
          <a:bodyPr lIns="0" tIns="0" rIns="0" bIns="0" rtlCol="0" anchor="t">
            <a:spAutoFit/>
          </a:bodyPr>
          <a:lstStyle/>
          <a:p>
            <a:pPr algn="ctr">
              <a:lnSpc>
                <a:spcPts val="4200"/>
              </a:lnSpc>
            </a:pPr>
            <a:r>
              <a:rPr lang="en-US" sz="3000">
                <a:solidFill>
                  <a:srgbClr val="163D06"/>
                </a:solidFill>
                <a:latin typeface="Dosis Bold"/>
              </a:rPr>
              <a:t>Analysis shows consistent overall upward trajectory in USD rate across products. Lines diverge over time, indicating unique impact on each product. Higher-priced products exhibit greater sensitivity to USD fluctuations. Reflects complex interaction between currency trends and wholesale pricing dynamics, mirroring broader market and economic conditions.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sp>
        <p:nvSpPr>
          <p:cNvPr id="2" name="Freeform 2"/>
          <p:cNvSpPr/>
          <p:nvPr/>
        </p:nvSpPr>
        <p:spPr>
          <a:xfrm>
            <a:off x="4081331" y="0"/>
            <a:ext cx="12524741" cy="7045167"/>
          </a:xfrm>
          <a:custGeom>
            <a:avLst/>
            <a:gdLst/>
            <a:ahLst/>
            <a:cxnLst/>
            <a:rect l="l" t="t" r="r" b="b"/>
            <a:pathLst>
              <a:path w="12524741" h="7045167">
                <a:moveTo>
                  <a:pt x="0" y="0"/>
                </a:moveTo>
                <a:lnTo>
                  <a:pt x="12524741" y="0"/>
                </a:lnTo>
                <a:lnTo>
                  <a:pt x="12524741" y="7045167"/>
                </a:lnTo>
                <a:lnTo>
                  <a:pt x="0" y="7045167"/>
                </a:lnTo>
                <a:lnTo>
                  <a:pt x="0" y="0"/>
                </a:lnTo>
                <a:close/>
              </a:path>
            </a:pathLst>
          </a:custGeom>
          <a:blipFill>
            <a:blip r:embed="rId2"/>
            <a:stretch>
              <a:fillRect l="-1987" r="-1987"/>
            </a:stretch>
          </a:blipFill>
        </p:spPr>
      </p:sp>
      <p:sp>
        <p:nvSpPr>
          <p:cNvPr id="3" name="TextBox 3"/>
          <p:cNvSpPr txBox="1"/>
          <p:nvPr/>
        </p:nvSpPr>
        <p:spPr>
          <a:xfrm>
            <a:off x="1028700" y="6680119"/>
            <a:ext cx="14778490" cy="3114746"/>
          </a:xfrm>
          <a:prstGeom prst="rect">
            <a:avLst/>
          </a:prstGeom>
        </p:spPr>
        <p:txBody>
          <a:bodyPr lIns="0" tIns="0" rIns="0" bIns="0" rtlCol="0" anchor="t">
            <a:spAutoFit/>
          </a:bodyPr>
          <a:lstStyle/>
          <a:p>
            <a:pPr algn="l">
              <a:lnSpc>
                <a:spcPts val="4196"/>
              </a:lnSpc>
            </a:pPr>
            <a:endParaRPr/>
          </a:p>
          <a:p>
            <a:pPr algn="l">
              <a:lnSpc>
                <a:spcPts val="4196"/>
              </a:lnSpc>
            </a:pPr>
            <a:r>
              <a:rPr lang="en-US" sz="2997">
                <a:solidFill>
                  <a:srgbClr val="163D06"/>
                </a:solidFill>
                <a:latin typeface="Dosis Bold"/>
              </a:rPr>
              <a:t>The analysis of wholesale price trends unveils an overarching upward trajectory, initially marked by a gradual increase. However, periods of volatility punctuate the trend, suggesting external influences such as market dynamics or fluctuations in supply and demand. The observation of a peak followed by a decline hints at potential shifts in market conditions or underlying economic factors impacting pricing dynamics</a:t>
            </a:r>
            <a:r>
              <a:rPr lang="en-US" sz="2997">
                <a:solidFill>
                  <a:srgbClr val="000000"/>
                </a:solidFill>
                <a:latin typeface="Dosis Bold"/>
              </a:rPr>
              <a:t>.</a:t>
            </a:r>
          </a:p>
        </p:txBody>
      </p:sp>
      <p:sp>
        <p:nvSpPr>
          <p:cNvPr id="4" name="Freeform 4"/>
          <p:cNvSpPr/>
          <p:nvPr/>
        </p:nvSpPr>
        <p:spPr>
          <a:xfrm flipH="1" flipV="1">
            <a:off x="-665372" y="-461936"/>
            <a:ext cx="5146524" cy="2927085"/>
          </a:xfrm>
          <a:custGeom>
            <a:avLst/>
            <a:gdLst/>
            <a:ahLst/>
            <a:cxnLst/>
            <a:rect l="l" t="t" r="r" b="b"/>
            <a:pathLst>
              <a:path w="5146524" h="2927085">
                <a:moveTo>
                  <a:pt x="5146524" y="2927086"/>
                </a:moveTo>
                <a:lnTo>
                  <a:pt x="0" y="2927086"/>
                </a:lnTo>
                <a:lnTo>
                  <a:pt x="0" y="0"/>
                </a:lnTo>
                <a:lnTo>
                  <a:pt x="5146524" y="0"/>
                </a:lnTo>
                <a:lnTo>
                  <a:pt x="5146524" y="292708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400000" flipH="1" flipV="1">
            <a:off x="15428355" y="7556603"/>
            <a:ext cx="2616191" cy="2908085"/>
          </a:xfrm>
          <a:custGeom>
            <a:avLst/>
            <a:gdLst/>
            <a:ahLst/>
            <a:cxnLst/>
            <a:rect l="l" t="t" r="r" b="b"/>
            <a:pathLst>
              <a:path w="2616191" h="2908085">
                <a:moveTo>
                  <a:pt x="2616191" y="2908085"/>
                </a:moveTo>
                <a:lnTo>
                  <a:pt x="0" y="2908085"/>
                </a:lnTo>
                <a:lnTo>
                  <a:pt x="0" y="0"/>
                </a:lnTo>
                <a:lnTo>
                  <a:pt x="2616191" y="0"/>
                </a:lnTo>
                <a:lnTo>
                  <a:pt x="2616191" y="2908085"/>
                </a:lnTo>
                <a:close/>
              </a:path>
            </a:pathLst>
          </a:custGeom>
          <a:blipFill>
            <a:blip r:embed="rId5">
              <a:extLst>
                <a:ext uri="{96DAC541-7B7A-43D3-8B79-37D633B846F1}">
                  <asvg:svgBlip xmlns:asvg="http://schemas.microsoft.com/office/drawing/2016/SVG/main" r:embed="rId6"/>
                </a:ext>
              </a:extLst>
            </a:blip>
            <a:stretch>
              <a:fillRect l="-34737" b="-40333"/>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sp>
        <p:nvSpPr>
          <p:cNvPr id="2" name="Freeform 2"/>
          <p:cNvSpPr/>
          <p:nvPr/>
        </p:nvSpPr>
        <p:spPr>
          <a:xfrm>
            <a:off x="3613137" y="710114"/>
            <a:ext cx="9355343" cy="6071617"/>
          </a:xfrm>
          <a:custGeom>
            <a:avLst/>
            <a:gdLst/>
            <a:ahLst/>
            <a:cxnLst/>
            <a:rect l="l" t="t" r="r" b="b"/>
            <a:pathLst>
              <a:path w="9355343" h="6071617">
                <a:moveTo>
                  <a:pt x="0" y="0"/>
                </a:moveTo>
                <a:lnTo>
                  <a:pt x="9355343" y="0"/>
                </a:lnTo>
                <a:lnTo>
                  <a:pt x="9355343" y="6071618"/>
                </a:lnTo>
                <a:lnTo>
                  <a:pt x="0" y="6071618"/>
                </a:lnTo>
                <a:lnTo>
                  <a:pt x="0" y="0"/>
                </a:lnTo>
                <a:close/>
              </a:path>
            </a:pathLst>
          </a:custGeom>
          <a:blipFill>
            <a:blip r:embed="rId2"/>
            <a:stretch>
              <a:fillRect/>
            </a:stretch>
          </a:blipFill>
        </p:spPr>
      </p:sp>
      <p:sp>
        <p:nvSpPr>
          <p:cNvPr id="3" name="TextBox 3"/>
          <p:cNvSpPr txBox="1"/>
          <p:nvPr/>
        </p:nvSpPr>
        <p:spPr>
          <a:xfrm>
            <a:off x="3823565" y="360866"/>
            <a:ext cx="8934487" cy="349248"/>
          </a:xfrm>
          <a:prstGeom prst="rect">
            <a:avLst/>
          </a:prstGeom>
        </p:spPr>
        <p:txBody>
          <a:bodyPr lIns="0" tIns="0" rIns="0" bIns="0" rtlCol="0" anchor="t">
            <a:spAutoFit/>
          </a:bodyPr>
          <a:lstStyle/>
          <a:p>
            <a:pPr algn="ctr">
              <a:lnSpc>
                <a:spcPts val="2800"/>
              </a:lnSpc>
            </a:pPr>
            <a:r>
              <a:rPr lang="en-US" sz="2000">
                <a:solidFill>
                  <a:srgbClr val="163D06"/>
                </a:solidFill>
                <a:latin typeface="Canva Sans Bold"/>
              </a:rPr>
              <a:t> Comparison on Supply Volume and Wholesale Prices</a:t>
            </a:r>
          </a:p>
        </p:txBody>
      </p:sp>
      <p:sp>
        <p:nvSpPr>
          <p:cNvPr id="4" name="TextBox 4"/>
          <p:cNvSpPr txBox="1"/>
          <p:nvPr/>
        </p:nvSpPr>
        <p:spPr>
          <a:xfrm>
            <a:off x="103780" y="6724582"/>
            <a:ext cx="16374057" cy="3546474"/>
          </a:xfrm>
          <a:prstGeom prst="rect">
            <a:avLst/>
          </a:prstGeom>
        </p:spPr>
        <p:txBody>
          <a:bodyPr lIns="0" tIns="0" rIns="0" bIns="0" rtlCol="0" anchor="t">
            <a:spAutoFit/>
          </a:bodyPr>
          <a:lstStyle/>
          <a:p>
            <a:pPr algn="just">
              <a:lnSpc>
                <a:spcPts val="4200"/>
              </a:lnSpc>
            </a:pPr>
            <a:r>
              <a:rPr lang="en-US" sz="3000">
                <a:solidFill>
                  <a:srgbClr val="163D06"/>
                </a:solidFill>
                <a:latin typeface="Dosis Bold"/>
              </a:rPr>
              <a:t>Market Segmentation: The distinct price ranges suggest market segmentation. Businesses can tailor their strategies based on these segments.</a:t>
            </a:r>
          </a:p>
          <a:p>
            <a:pPr algn="just">
              <a:lnSpc>
                <a:spcPts val="4200"/>
              </a:lnSpc>
            </a:pPr>
            <a:r>
              <a:rPr lang="en-US" sz="3000">
                <a:solidFill>
                  <a:srgbClr val="163D06"/>
                </a:solidFill>
                <a:latin typeface="Dosis Bold"/>
              </a:rPr>
              <a:t>Competitive Landscape: Understanding why certain markets command higher prices can inform competitive strategies.</a:t>
            </a:r>
          </a:p>
          <a:p>
            <a:pPr algn="just">
              <a:lnSpc>
                <a:spcPts val="4200"/>
              </a:lnSpc>
            </a:pPr>
            <a:r>
              <a:rPr lang="en-US" sz="3000">
                <a:solidFill>
                  <a:srgbClr val="163D06"/>
                </a:solidFill>
                <a:latin typeface="Dosis Bold"/>
              </a:rPr>
              <a:t>Consumer Behavior: Investigating consumer preferences and spending patterns in each location can reveal opportunities for businesses.</a:t>
            </a:r>
          </a:p>
          <a:p>
            <a:pPr algn="ctr">
              <a:lnSpc>
                <a:spcPts val="2800"/>
              </a:lnSpc>
            </a:pPr>
            <a:endParaRPr lang="en-US" sz="3000">
              <a:solidFill>
                <a:srgbClr val="163D06"/>
              </a:solidFill>
              <a:latin typeface="Dosis Bold"/>
            </a:endParaRPr>
          </a:p>
        </p:txBody>
      </p:sp>
      <p:sp>
        <p:nvSpPr>
          <p:cNvPr id="5" name="Freeform 5"/>
          <p:cNvSpPr/>
          <p:nvPr/>
        </p:nvSpPr>
        <p:spPr>
          <a:xfrm flipV="1">
            <a:off x="-1762494" y="-1833876"/>
            <a:ext cx="3524989" cy="4081029"/>
          </a:xfrm>
          <a:custGeom>
            <a:avLst/>
            <a:gdLst/>
            <a:ahLst/>
            <a:cxnLst/>
            <a:rect l="l" t="t" r="r" b="b"/>
            <a:pathLst>
              <a:path w="3524989" h="4081029">
                <a:moveTo>
                  <a:pt x="0" y="4081028"/>
                </a:moveTo>
                <a:lnTo>
                  <a:pt x="3524988" y="4081028"/>
                </a:lnTo>
                <a:lnTo>
                  <a:pt x="3524988" y="0"/>
                </a:lnTo>
                <a:lnTo>
                  <a:pt x="0" y="0"/>
                </a:lnTo>
                <a:lnTo>
                  <a:pt x="0" y="408102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5400000" flipV="1">
            <a:off x="16130605" y="-2040514"/>
            <a:ext cx="3524989" cy="4081029"/>
          </a:xfrm>
          <a:custGeom>
            <a:avLst/>
            <a:gdLst/>
            <a:ahLst/>
            <a:cxnLst/>
            <a:rect l="l" t="t" r="r" b="b"/>
            <a:pathLst>
              <a:path w="3524989" h="4081029">
                <a:moveTo>
                  <a:pt x="0" y="4081028"/>
                </a:moveTo>
                <a:lnTo>
                  <a:pt x="3524988" y="4081028"/>
                </a:lnTo>
                <a:lnTo>
                  <a:pt x="3524988" y="0"/>
                </a:lnTo>
                <a:lnTo>
                  <a:pt x="0" y="0"/>
                </a:lnTo>
                <a:lnTo>
                  <a:pt x="0" y="4081028"/>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sp>
        <p:nvSpPr>
          <p:cNvPr id="2" name="Freeform 2"/>
          <p:cNvSpPr/>
          <p:nvPr/>
        </p:nvSpPr>
        <p:spPr>
          <a:xfrm rot="5400000" flipV="1">
            <a:off x="16130605" y="-2040514"/>
            <a:ext cx="3524989" cy="4081029"/>
          </a:xfrm>
          <a:custGeom>
            <a:avLst/>
            <a:gdLst/>
            <a:ahLst/>
            <a:cxnLst/>
            <a:rect l="l" t="t" r="r" b="b"/>
            <a:pathLst>
              <a:path w="3524989" h="4081029">
                <a:moveTo>
                  <a:pt x="0" y="4081028"/>
                </a:moveTo>
                <a:lnTo>
                  <a:pt x="3524988" y="4081028"/>
                </a:lnTo>
                <a:lnTo>
                  <a:pt x="3524988" y="0"/>
                </a:lnTo>
                <a:lnTo>
                  <a:pt x="0" y="0"/>
                </a:lnTo>
                <a:lnTo>
                  <a:pt x="0" y="408102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160147" y="-136143"/>
            <a:ext cx="2616191" cy="2908085"/>
          </a:xfrm>
          <a:custGeom>
            <a:avLst/>
            <a:gdLst/>
            <a:ahLst/>
            <a:cxnLst/>
            <a:rect l="l" t="t" r="r" b="b"/>
            <a:pathLst>
              <a:path w="2616191" h="2908085">
                <a:moveTo>
                  <a:pt x="2616190" y="2908085"/>
                </a:moveTo>
                <a:lnTo>
                  <a:pt x="0" y="2908085"/>
                </a:lnTo>
                <a:lnTo>
                  <a:pt x="0" y="0"/>
                </a:lnTo>
                <a:lnTo>
                  <a:pt x="2616190" y="0"/>
                </a:lnTo>
                <a:lnTo>
                  <a:pt x="2616190" y="2908085"/>
                </a:lnTo>
                <a:close/>
              </a:path>
            </a:pathLst>
          </a:custGeom>
          <a:blipFill>
            <a:blip r:embed="rId2">
              <a:extLst>
                <a:ext uri="{96DAC541-7B7A-43D3-8B79-37D633B846F1}">
                  <asvg:svgBlip xmlns:asvg="http://schemas.microsoft.com/office/drawing/2016/SVG/main" r:embed="rId3"/>
                </a:ext>
              </a:extLst>
            </a:blip>
            <a:stretch>
              <a:fillRect l="-34737" b="-40333"/>
            </a:stretch>
          </a:blipFill>
        </p:spPr>
      </p:sp>
      <p:sp>
        <p:nvSpPr>
          <p:cNvPr id="4" name="Freeform 4"/>
          <p:cNvSpPr/>
          <p:nvPr/>
        </p:nvSpPr>
        <p:spPr>
          <a:xfrm>
            <a:off x="3036986" y="549130"/>
            <a:ext cx="10588903" cy="7359287"/>
          </a:xfrm>
          <a:custGeom>
            <a:avLst/>
            <a:gdLst/>
            <a:ahLst/>
            <a:cxnLst/>
            <a:rect l="l" t="t" r="r" b="b"/>
            <a:pathLst>
              <a:path w="10588903" h="7359287">
                <a:moveTo>
                  <a:pt x="0" y="0"/>
                </a:moveTo>
                <a:lnTo>
                  <a:pt x="10588902" y="0"/>
                </a:lnTo>
                <a:lnTo>
                  <a:pt x="10588902" y="7359288"/>
                </a:lnTo>
                <a:lnTo>
                  <a:pt x="0" y="7359288"/>
                </a:lnTo>
                <a:lnTo>
                  <a:pt x="0" y="0"/>
                </a:lnTo>
                <a:close/>
              </a:path>
            </a:pathLst>
          </a:custGeom>
          <a:blipFill>
            <a:blip r:embed="rId4"/>
            <a:stretch>
              <a:fillRect/>
            </a:stretch>
          </a:blipFill>
        </p:spPr>
      </p:sp>
      <p:sp>
        <p:nvSpPr>
          <p:cNvPr id="5" name="TextBox 5"/>
          <p:cNvSpPr txBox="1"/>
          <p:nvPr/>
        </p:nvSpPr>
        <p:spPr>
          <a:xfrm>
            <a:off x="6892641" y="-85725"/>
            <a:ext cx="2877592" cy="688961"/>
          </a:xfrm>
          <a:prstGeom prst="rect">
            <a:avLst/>
          </a:prstGeom>
        </p:spPr>
        <p:txBody>
          <a:bodyPr lIns="0" tIns="0" rIns="0" bIns="0" rtlCol="0" anchor="t">
            <a:spAutoFit/>
          </a:bodyPr>
          <a:lstStyle/>
          <a:p>
            <a:pPr algn="ctr">
              <a:lnSpc>
                <a:spcPts val="5600"/>
              </a:lnSpc>
            </a:pPr>
            <a:r>
              <a:rPr lang="en-US" sz="4000">
                <a:solidFill>
                  <a:srgbClr val="163D06"/>
                </a:solidFill>
                <a:latin typeface="Canva Sans"/>
              </a:rPr>
              <a:t>MODELING </a:t>
            </a:r>
          </a:p>
        </p:txBody>
      </p:sp>
      <p:sp>
        <p:nvSpPr>
          <p:cNvPr id="6" name="TextBox 6"/>
          <p:cNvSpPr txBox="1"/>
          <p:nvPr/>
        </p:nvSpPr>
        <p:spPr>
          <a:xfrm>
            <a:off x="606036" y="7851268"/>
            <a:ext cx="15246548" cy="1946274"/>
          </a:xfrm>
          <a:prstGeom prst="rect">
            <a:avLst/>
          </a:prstGeom>
        </p:spPr>
        <p:txBody>
          <a:bodyPr lIns="0" tIns="0" rIns="0" bIns="0" rtlCol="0" anchor="t">
            <a:spAutoFit/>
          </a:bodyPr>
          <a:lstStyle/>
          <a:p>
            <a:pPr algn="l">
              <a:lnSpc>
                <a:spcPts val="4200"/>
              </a:lnSpc>
            </a:pPr>
            <a:r>
              <a:rPr lang="en-US" sz="3000">
                <a:solidFill>
                  <a:srgbClr val="163D06"/>
                </a:solidFill>
                <a:latin typeface="Dosis Bold"/>
              </a:rPr>
              <a:t>The spread of data points around the dashed line indicates the variability in predictions.</a:t>
            </a:r>
          </a:p>
          <a:p>
            <a:pPr algn="l">
              <a:lnSpc>
                <a:spcPts val="4200"/>
              </a:lnSpc>
            </a:pPr>
            <a:r>
              <a:rPr lang="en-US" sz="3000">
                <a:solidFill>
                  <a:srgbClr val="163D06"/>
                </a:solidFill>
                <a:latin typeface="Dosis Bold"/>
              </a:rPr>
              <a:t>Linear Regression and Decision Tree have wider spreads, suggesting less accurate predictions.</a:t>
            </a:r>
          </a:p>
          <a:p>
            <a:pPr algn="l">
              <a:lnSpc>
                <a:spcPts val="4200"/>
              </a:lnSpc>
            </a:pPr>
            <a:r>
              <a:rPr lang="en-US" sz="3000">
                <a:solidFill>
                  <a:srgbClr val="163D06"/>
                </a:solidFill>
                <a:latin typeface="Dosis Bold"/>
              </a:rPr>
              <a:t>Random Forest and XGBoost have narrower spreads, indicating better prediction performance.</a:t>
            </a:r>
          </a:p>
          <a:p>
            <a:pPr algn="l">
              <a:lnSpc>
                <a:spcPts val="2800"/>
              </a:lnSpc>
            </a:pPr>
            <a:endParaRPr lang="en-US" sz="3000">
              <a:solidFill>
                <a:srgbClr val="163D06"/>
              </a:solidFill>
              <a:latin typeface="Dosis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sp>
        <p:nvSpPr>
          <p:cNvPr id="2" name="TextBox 2"/>
          <p:cNvSpPr txBox="1"/>
          <p:nvPr/>
        </p:nvSpPr>
        <p:spPr>
          <a:xfrm>
            <a:off x="173745" y="1693323"/>
            <a:ext cx="18114255" cy="6121332"/>
          </a:xfrm>
          <a:prstGeom prst="rect">
            <a:avLst/>
          </a:prstGeom>
        </p:spPr>
        <p:txBody>
          <a:bodyPr lIns="0" tIns="0" rIns="0" bIns="0" rtlCol="0" anchor="t">
            <a:spAutoFit/>
          </a:bodyPr>
          <a:lstStyle/>
          <a:p>
            <a:pPr algn="l">
              <a:lnSpc>
                <a:spcPts val="4205"/>
              </a:lnSpc>
            </a:pPr>
            <a:r>
              <a:rPr lang="en-US" sz="3003">
                <a:solidFill>
                  <a:srgbClr val="163D06"/>
                </a:solidFill>
                <a:latin typeface="Dosis Bold"/>
              </a:rPr>
              <a:t>The analysis of data points around the dashed line reveals the variability in predictions, with a wider spread suggesting less precise estimations. Comparatively, linear regression and decision tree models exhibit broader spreads, indicating less accurate predictions. In contrast, random forest and XGBoost models display narrower spreads, implying superior prediction performance. This discrepancy suggests that random forest and XGBoost models are better equipped to handle the complexities of the data and generate more precise predictions, potentially due to their ability to capture nonlinear relationships and interactions among variables more effectively.</a:t>
            </a:r>
          </a:p>
          <a:p>
            <a:pPr algn="ctr">
              <a:lnSpc>
                <a:spcPts val="4169"/>
              </a:lnSpc>
            </a:pPr>
            <a:endParaRPr lang="en-US" sz="3003">
              <a:solidFill>
                <a:srgbClr val="163D06"/>
              </a:solidFill>
              <a:latin typeface="Dosis Bold"/>
            </a:endParaRPr>
          </a:p>
          <a:p>
            <a:pPr algn="ctr">
              <a:lnSpc>
                <a:spcPts val="4169"/>
              </a:lnSpc>
            </a:pPr>
            <a:endParaRPr lang="en-US" sz="3003">
              <a:solidFill>
                <a:srgbClr val="163D06"/>
              </a:solidFill>
              <a:latin typeface="Dosis Bold"/>
            </a:endParaRPr>
          </a:p>
          <a:p>
            <a:pPr algn="ctr">
              <a:lnSpc>
                <a:spcPts val="4169"/>
              </a:lnSpc>
            </a:pPr>
            <a:endParaRPr lang="en-US" sz="3003">
              <a:solidFill>
                <a:srgbClr val="163D06"/>
              </a:solidFill>
              <a:latin typeface="Dosis Bold"/>
            </a:endParaRPr>
          </a:p>
          <a:p>
            <a:pPr algn="ctr">
              <a:lnSpc>
                <a:spcPts val="4169"/>
              </a:lnSpc>
            </a:pPr>
            <a:endParaRPr lang="en-US" sz="3003">
              <a:solidFill>
                <a:srgbClr val="163D06"/>
              </a:solidFill>
              <a:latin typeface="Dosis Bold"/>
            </a:endParaRPr>
          </a:p>
          <a:p>
            <a:pPr algn="ctr">
              <a:lnSpc>
                <a:spcPts val="4169"/>
              </a:lnSpc>
            </a:pPr>
            <a:endParaRPr lang="en-US" sz="3003">
              <a:solidFill>
                <a:srgbClr val="163D06"/>
              </a:solidFill>
              <a:latin typeface="Dosis Bold"/>
            </a:endParaRPr>
          </a:p>
          <a:p>
            <a:pPr algn="ctr">
              <a:lnSpc>
                <a:spcPts val="2452"/>
              </a:lnSpc>
            </a:pPr>
            <a:endParaRPr lang="en-US" sz="3003">
              <a:solidFill>
                <a:srgbClr val="163D06"/>
              </a:solidFill>
              <a:latin typeface="Dosis Bold"/>
            </a:endParaRPr>
          </a:p>
        </p:txBody>
      </p:sp>
      <p:sp>
        <p:nvSpPr>
          <p:cNvPr id="3" name="Freeform 3"/>
          <p:cNvSpPr/>
          <p:nvPr/>
        </p:nvSpPr>
        <p:spPr>
          <a:xfrm rot="-5400000" flipV="1">
            <a:off x="15525862" y="-322705"/>
            <a:ext cx="2616191" cy="2908085"/>
          </a:xfrm>
          <a:custGeom>
            <a:avLst/>
            <a:gdLst/>
            <a:ahLst/>
            <a:cxnLst/>
            <a:rect l="l" t="t" r="r" b="b"/>
            <a:pathLst>
              <a:path w="2616191" h="2908085">
                <a:moveTo>
                  <a:pt x="0" y="2908084"/>
                </a:moveTo>
                <a:lnTo>
                  <a:pt x="2616191" y="2908084"/>
                </a:lnTo>
                <a:lnTo>
                  <a:pt x="2616191" y="0"/>
                </a:lnTo>
                <a:lnTo>
                  <a:pt x="0" y="0"/>
                </a:lnTo>
                <a:lnTo>
                  <a:pt x="0" y="2908084"/>
                </a:lnTo>
                <a:close/>
              </a:path>
            </a:pathLst>
          </a:custGeom>
          <a:blipFill>
            <a:blip r:embed="rId2">
              <a:extLst>
                <a:ext uri="{96DAC541-7B7A-43D3-8B79-37D633B846F1}">
                  <asvg:svgBlip xmlns:asvg="http://schemas.microsoft.com/office/drawing/2016/SVG/main" r:embed="rId3"/>
                </a:ext>
              </a:extLst>
            </a:blip>
            <a:stretch>
              <a:fillRect l="-34737" b="-40333"/>
            </a:stretch>
          </a:blipFill>
        </p:spPr>
      </p:sp>
      <p:sp>
        <p:nvSpPr>
          <p:cNvPr id="4" name="Freeform 4"/>
          <p:cNvSpPr/>
          <p:nvPr/>
        </p:nvSpPr>
        <p:spPr>
          <a:xfrm>
            <a:off x="173745" y="6365067"/>
            <a:ext cx="4145894" cy="4114800"/>
          </a:xfrm>
          <a:custGeom>
            <a:avLst/>
            <a:gdLst/>
            <a:ahLst/>
            <a:cxnLst/>
            <a:rect l="l" t="t" r="r" b="b"/>
            <a:pathLst>
              <a:path w="4145894" h="4114800">
                <a:moveTo>
                  <a:pt x="0" y="0"/>
                </a:moveTo>
                <a:lnTo>
                  <a:pt x="4145894" y="0"/>
                </a:lnTo>
                <a:lnTo>
                  <a:pt x="414589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sp>
        <p:nvSpPr>
          <p:cNvPr id="2" name="Freeform 2"/>
          <p:cNvSpPr/>
          <p:nvPr/>
        </p:nvSpPr>
        <p:spPr>
          <a:xfrm>
            <a:off x="3708080" y="427403"/>
            <a:ext cx="9083431" cy="5843206"/>
          </a:xfrm>
          <a:custGeom>
            <a:avLst/>
            <a:gdLst/>
            <a:ahLst/>
            <a:cxnLst/>
            <a:rect l="l" t="t" r="r" b="b"/>
            <a:pathLst>
              <a:path w="9083431" h="5843206">
                <a:moveTo>
                  <a:pt x="0" y="0"/>
                </a:moveTo>
                <a:lnTo>
                  <a:pt x="9083431" y="0"/>
                </a:lnTo>
                <a:lnTo>
                  <a:pt x="9083431" y="5843206"/>
                </a:lnTo>
                <a:lnTo>
                  <a:pt x="0" y="5843206"/>
                </a:lnTo>
                <a:lnTo>
                  <a:pt x="0" y="0"/>
                </a:lnTo>
                <a:close/>
              </a:path>
            </a:pathLst>
          </a:custGeom>
          <a:blipFill>
            <a:blip r:embed="rId2"/>
            <a:stretch>
              <a:fillRect/>
            </a:stretch>
          </a:blipFill>
        </p:spPr>
      </p:sp>
      <p:sp>
        <p:nvSpPr>
          <p:cNvPr id="3" name="TextBox 3"/>
          <p:cNvSpPr txBox="1"/>
          <p:nvPr/>
        </p:nvSpPr>
        <p:spPr>
          <a:xfrm>
            <a:off x="2348076" y="78155"/>
            <a:ext cx="12373004" cy="349248"/>
          </a:xfrm>
          <a:prstGeom prst="rect">
            <a:avLst/>
          </a:prstGeom>
        </p:spPr>
        <p:txBody>
          <a:bodyPr lIns="0" tIns="0" rIns="0" bIns="0" rtlCol="0" anchor="t">
            <a:spAutoFit/>
          </a:bodyPr>
          <a:lstStyle/>
          <a:p>
            <a:pPr algn="ctr">
              <a:lnSpc>
                <a:spcPts val="2800"/>
              </a:lnSpc>
            </a:pPr>
            <a:r>
              <a:rPr lang="en-US" sz="2000">
                <a:solidFill>
                  <a:srgbClr val="000000"/>
                </a:solidFill>
                <a:latin typeface="Canva Sans Bold"/>
              </a:rPr>
              <a:t>MODEL PERFORMANCE COMPARISON</a:t>
            </a:r>
          </a:p>
        </p:txBody>
      </p:sp>
      <p:sp>
        <p:nvSpPr>
          <p:cNvPr id="4" name="TextBox 4"/>
          <p:cNvSpPr txBox="1"/>
          <p:nvPr/>
        </p:nvSpPr>
        <p:spPr>
          <a:xfrm>
            <a:off x="0" y="6305550"/>
            <a:ext cx="18288000" cy="4248150"/>
          </a:xfrm>
          <a:prstGeom prst="rect">
            <a:avLst/>
          </a:prstGeom>
        </p:spPr>
        <p:txBody>
          <a:bodyPr lIns="0" tIns="0" rIns="0" bIns="0" rtlCol="0" anchor="t">
            <a:spAutoFit/>
          </a:bodyPr>
          <a:lstStyle/>
          <a:p>
            <a:pPr algn="ctr">
              <a:lnSpc>
                <a:spcPts val="4200"/>
              </a:lnSpc>
            </a:pPr>
            <a:r>
              <a:rPr lang="en-US" sz="3000">
                <a:solidFill>
                  <a:srgbClr val="163D06"/>
                </a:solidFill>
                <a:latin typeface="Dosis Bold"/>
              </a:rPr>
              <a:t>It's evident that the Random Forest and XGBoost outperform the Linear Regression and Desicion Tree models in terms of predictive performance. Both Random Forest and XGBoost achieved high scores of approximately 0.9, indicating strong predictive capabilities.</a:t>
            </a:r>
          </a:p>
          <a:p>
            <a:pPr algn="ctr">
              <a:lnSpc>
                <a:spcPts val="4200"/>
              </a:lnSpc>
            </a:pPr>
            <a:r>
              <a:rPr lang="en-US" sz="3000">
                <a:solidFill>
                  <a:srgbClr val="163D06"/>
                </a:solidFill>
                <a:latin typeface="Dosis Bold"/>
              </a:rPr>
              <a:t>While Linear Regression scored approximately 0.5, suggesting moderate performance, it falls behind the other models significantly.</a:t>
            </a:r>
          </a:p>
          <a:p>
            <a:pPr algn="ctr">
              <a:lnSpc>
                <a:spcPts val="4200"/>
              </a:lnSpc>
            </a:pPr>
            <a:r>
              <a:rPr lang="en-US" sz="3000">
                <a:solidFill>
                  <a:srgbClr val="163D06"/>
                </a:solidFill>
                <a:latin typeface="Dosis Bold"/>
              </a:rPr>
              <a:t>Desicion tree model , with a score of approximately 0.8, demonstrates good performance but is slightly lower than both Random Forest and Decision Tree.</a:t>
            </a:r>
          </a:p>
          <a:p>
            <a:pPr algn="ctr">
              <a:lnSpc>
                <a:spcPts val="4200"/>
              </a:lnSpc>
            </a:pPr>
            <a:endParaRPr lang="en-US" sz="3000">
              <a:solidFill>
                <a:srgbClr val="163D06"/>
              </a:solidFill>
              <a:latin typeface="Dosi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sp>
        <p:nvSpPr>
          <p:cNvPr id="2" name="Freeform 2"/>
          <p:cNvSpPr/>
          <p:nvPr/>
        </p:nvSpPr>
        <p:spPr>
          <a:xfrm>
            <a:off x="2564864" y="2796081"/>
            <a:ext cx="3167703" cy="819195"/>
          </a:xfrm>
          <a:custGeom>
            <a:avLst/>
            <a:gdLst/>
            <a:ahLst/>
            <a:cxnLst/>
            <a:rect l="l" t="t" r="r" b="b"/>
            <a:pathLst>
              <a:path w="3167703" h="819195">
                <a:moveTo>
                  <a:pt x="0" y="0"/>
                </a:moveTo>
                <a:lnTo>
                  <a:pt x="3167702" y="0"/>
                </a:lnTo>
                <a:lnTo>
                  <a:pt x="3167702" y="819196"/>
                </a:lnTo>
                <a:lnTo>
                  <a:pt x="0" y="819196"/>
                </a:lnTo>
                <a:lnTo>
                  <a:pt x="0" y="0"/>
                </a:lnTo>
                <a:close/>
              </a:path>
            </a:pathLst>
          </a:custGeom>
          <a:blipFill>
            <a:blip r:embed="rId2">
              <a:extLst>
                <a:ext uri="{96DAC541-7B7A-43D3-8B79-37D633B846F1}">
                  <asvg:svgBlip xmlns:asvg="http://schemas.microsoft.com/office/drawing/2016/SVG/main" r:embed="rId3"/>
                </a:ext>
              </a:extLst>
            </a:blip>
            <a:stretch>
              <a:fillRect r="-26924"/>
            </a:stretch>
          </a:blipFill>
        </p:spPr>
      </p:sp>
      <p:sp>
        <p:nvSpPr>
          <p:cNvPr id="3" name="Freeform 3"/>
          <p:cNvSpPr/>
          <p:nvPr/>
        </p:nvSpPr>
        <p:spPr>
          <a:xfrm>
            <a:off x="5245976" y="2796081"/>
            <a:ext cx="3199059" cy="819195"/>
          </a:xfrm>
          <a:custGeom>
            <a:avLst/>
            <a:gdLst/>
            <a:ahLst/>
            <a:cxnLst/>
            <a:rect l="l" t="t" r="r" b="b"/>
            <a:pathLst>
              <a:path w="3199059" h="819195">
                <a:moveTo>
                  <a:pt x="0" y="0"/>
                </a:moveTo>
                <a:lnTo>
                  <a:pt x="3199059" y="0"/>
                </a:lnTo>
                <a:lnTo>
                  <a:pt x="3199059" y="819196"/>
                </a:lnTo>
                <a:lnTo>
                  <a:pt x="0" y="819196"/>
                </a:lnTo>
                <a:lnTo>
                  <a:pt x="0" y="0"/>
                </a:lnTo>
                <a:close/>
              </a:path>
            </a:pathLst>
          </a:custGeom>
          <a:blipFill>
            <a:blip r:embed="rId2">
              <a:extLst>
                <a:ext uri="{96DAC541-7B7A-43D3-8B79-37D633B846F1}">
                  <asvg:svgBlip xmlns:asvg="http://schemas.microsoft.com/office/drawing/2016/SVG/main" r:embed="rId3"/>
                </a:ext>
              </a:extLst>
            </a:blip>
            <a:stretch>
              <a:fillRect l="-25680"/>
            </a:stretch>
          </a:blipFill>
        </p:spPr>
      </p:sp>
      <p:sp>
        <p:nvSpPr>
          <p:cNvPr id="4" name="Freeform 4"/>
          <p:cNvSpPr/>
          <p:nvPr/>
        </p:nvSpPr>
        <p:spPr>
          <a:xfrm>
            <a:off x="2564864" y="3907861"/>
            <a:ext cx="3167703" cy="819195"/>
          </a:xfrm>
          <a:custGeom>
            <a:avLst/>
            <a:gdLst/>
            <a:ahLst/>
            <a:cxnLst/>
            <a:rect l="l" t="t" r="r" b="b"/>
            <a:pathLst>
              <a:path w="3167703" h="819195">
                <a:moveTo>
                  <a:pt x="0" y="0"/>
                </a:moveTo>
                <a:lnTo>
                  <a:pt x="3167702" y="0"/>
                </a:lnTo>
                <a:lnTo>
                  <a:pt x="3167702" y="819195"/>
                </a:lnTo>
                <a:lnTo>
                  <a:pt x="0" y="819195"/>
                </a:lnTo>
                <a:lnTo>
                  <a:pt x="0" y="0"/>
                </a:lnTo>
                <a:close/>
              </a:path>
            </a:pathLst>
          </a:custGeom>
          <a:blipFill>
            <a:blip r:embed="rId4">
              <a:extLst>
                <a:ext uri="{96DAC541-7B7A-43D3-8B79-37D633B846F1}">
                  <asvg:svgBlip xmlns:asvg="http://schemas.microsoft.com/office/drawing/2016/SVG/main" r:embed="rId5"/>
                </a:ext>
              </a:extLst>
            </a:blip>
            <a:stretch>
              <a:fillRect r="-26924"/>
            </a:stretch>
          </a:blipFill>
        </p:spPr>
      </p:sp>
      <p:sp>
        <p:nvSpPr>
          <p:cNvPr id="5" name="Freeform 5"/>
          <p:cNvSpPr/>
          <p:nvPr/>
        </p:nvSpPr>
        <p:spPr>
          <a:xfrm>
            <a:off x="5245976" y="3907861"/>
            <a:ext cx="3199059" cy="819195"/>
          </a:xfrm>
          <a:custGeom>
            <a:avLst/>
            <a:gdLst/>
            <a:ahLst/>
            <a:cxnLst/>
            <a:rect l="l" t="t" r="r" b="b"/>
            <a:pathLst>
              <a:path w="3199059" h="819195">
                <a:moveTo>
                  <a:pt x="0" y="0"/>
                </a:moveTo>
                <a:lnTo>
                  <a:pt x="3199059" y="0"/>
                </a:lnTo>
                <a:lnTo>
                  <a:pt x="3199059" y="819195"/>
                </a:lnTo>
                <a:lnTo>
                  <a:pt x="0" y="819195"/>
                </a:lnTo>
                <a:lnTo>
                  <a:pt x="0" y="0"/>
                </a:lnTo>
                <a:close/>
              </a:path>
            </a:pathLst>
          </a:custGeom>
          <a:blipFill>
            <a:blip r:embed="rId4">
              <a:extLst>
                <a:ext uri="{96DAC541-7B7A-43D3-8B79-37D633B846F1}">
                  <asvg:svgBlip xmlns:asvg="http://schemas.microsoft.com/office/drawing/2016/SVG/main" r:embed="rId5"/>
                </a:ext>
              </a:extLst>
            </a:blip>
            <a:stretch>
              <a:fillRect l="-25680"/>
            </a:stretch>
          </a:blipFill>
        </p:spPr>
      </p:sp>
      <p:sp>
        <p:nvSpPr>
          <p:cNvPr id="6" name="Freeform 6"/>
          <p:cNvSpPr/>
          <p:nvPr/>
        </p:nvSpPr>
        <p:spPr>
          <a:xfrm>
            <a:off x="2564864" y="5019640"/>
            <a:ext cx="3167703" cy="819195"/>
          </a:xfrm>
          <a:custGeom>
            <a:avLst/>
            <a:gdLst/>
            <a:ahLst/>
            <a:cxnLst/>
            <a:rect l="l" t="t" r="r" b="b"/>
            <a:pathLst>
              <a:path w="3167703" h="819195">
                <a:moveTo>
                  <a:pt x="0" y="0"/>
                </a:moveTo>
                <a:lnTo>
                  <a:pt x="3167702" y="0"/>
                </a:lnTo>
                <a:lnTo>
                  <a:pt x="3167702" y="819195"/>
                </a:lnTo>
                <a:lnTo>
                  <a:pt x="0" y="819195"/>
                </a:lnTo>
                <a:lnTo>
                  <a:pt x="0" y="0"/>
                </a:lnTo>
                <a:close/>
              </a:path>
            </a:pathLst>
          </a:custGeom>
          <a:blipFill>
            <a:blip r:embed="rId2">
              <a:extLst>
                <a:ext uri="{96DAC541-7B7A-43D3-8B79-37D633B846F1}">
                  <asvg:svgBlip xmlns:asvg="http://schemas.microsoft.com/office/drawing/2016/SVG/main" r:embed="rId3"/>
                </a:ext>
              </a:extLst>
            </a:blip>
            <a:stretch>
              <a:fillRect r="-26924"/>
            </a:stretch>
          </a:blipFill>
        </p:spPr>
      </p:sp>
      <p:sp>
        <p:nvSpPr>
          <p:cNvPr id="7" name="Freeform 7"/>
          <p:cNvSpPr/>
          <p:nvPr/>
        </p:nvSpPr>
        <p:spPr>
          <a:xfrm>
            <a:off x="5245976" y="5019640"/>
            <a:ext cx="3199059" cy="819195"/>
          </a:xfrm>
          <a:custGeom>
            <a:avLst/>
            <a:gdLst/>
            <a:ahLst/>
            <a:cxnLst/>
            <a:rect l="l" t="t" r="r" b="b"/>
            <a:pathLst>
              <a:path w="3199059" h="819195">
                <a:moveTo>
                  <a:pt x="0" y="0"/>
                </a:moveTo>
                <a:lnTo>
                  <a:pt x="3199059" y="0"/>
                </a:lnTo>
                <a:lnTo>
                  <a:pt x="3199059" y="819195"/>
                </a:lnTo>
                <a:lnTo>
                  <a:pt x="0" y="819195"/>
                </a:lnTo>
                <a:lnTo>
                  <a:pt x="0" y="0"/>
                </a:lnTo>
                <a:close/>
              </a:path>
            </a:pathLst>
          </a:custGeom>
          <a:blipFill>
            <a:blip r:embed="rId2">
              <a:extLst>
                <a:ext uri="{96DAC541-7B7A-43D3-8B79-37D633B846F1}">
                  <asvg:svgBlip xmlns:asvg="http://schemas.microsoft.com/office/drawing/2016/SVG/main" r:embed="rId3"/>
                </a:ext>
              </a:extLst>
            </a:blip>
            <a:stretch>
              <a:fillRect l="-25680"/>
            </a:stretch>
          </a:blipFill>
        </p:spPr>
      </p:sp>
      <p:sp>
        <p:nvSpPr>
          <p:cNvPr id="8" name="Freeform 8"/>
          <p:cNvSpPr/>
          <p:nvPr/>
        </p:nvSpPr>
        <p:spPr>
          <a:xfrm>
            <a:off x="2564864" y="6131419"/>
            <a:ext cx="3167703" cy="819195"/>
          </a:xfrm>
          <a:custGeom>
            <a:avLst/>
            <a:gdLst/>
            <a:ahLst/>
            <a:cxnLst/>
            <a:rect l="l" t="t" r="r" b="b"/>
            <a:pathLst>
              <a:path w="3167703" h="819195">
                <a:moveTo>
                  <a:pt x="0" y="0"/>
                </a:moveTo>
                <a:lnTo>
                  <a:pt x="3167702" y="0"/>
                </a:lnTo>
                <a:lnTo>
                  <a:pt x="3167702" y="819195"/>
                </a:lnTo>
                <a:lnTo>
                  <a:pt x="0" y="819195"/>
                </a:lnTo>
                <a:lnTo>
                  <a:pt x="0" y="0"/>
                </a:lnTo>
                <a:close/>
              </a:path>
            </a:pathLst>
          </a:custGeom>
          <a:blipFill>
            <a:blip r:embed="rId4">
              <a:extLst>
                <a:ext uri="{96DAC541-7B7A-43D3-8B79-37D633B846F1}">
                  <asvg:svgBlip xmlns:asvg="http://schemas.microsoft.com/office/drawing/2016/SVG/main" r:embed="rId5"/>
                </a:ext>
              </a:extLst>
            </a:blip>
            <a:stretch>
              <a:fillRect r="-26924"/>
            </a:stretch>
          </a:blipFill>
        </p:spPr>
      </p:sp>
      <p:sp>
        <p:nvSpPr>
          <p:cNvPr id="9" name="Freeform 9"/>
          <p:cNvSpPr/>
          <p:nvPr/>
        </p:nvSpPr>
        <p:spPr>
          <a:xfrm>
            <a:off x="5245976" y="6131419"/>
            <a:ext cx="3199059" cy="819195"/>
          </a:xfrm>
          <a:custGeom>
            <a:avLst/>
            <a:gdLst/>
            <a:ahLst/>
            <a:cxnLst/>
            <a:rect l="l" t="t" r="r" b="b"/>
            <a:pathLst>
              <a:path w="3199059" h="819195">
                <a:moveTo>
                  <a:pt x="0" y="0"/>
                </a:moveTo>
                <a:lnTo>
                  <a:pt x="3199059" y="0"/>
                </a:lnTo>
                <a:lnTo>
                  <a:pt x="3199059" y="819195"/>
                </a:lnTo>
                <a:lnTo>
                  <a:pt x="0" y="819195"/>
                </a:lnTo>
                <a:lnTo>
                  <a:pt x="0" y="0"/>
                </a:lnTo>
                <a:close/>
              </a:path>
            </a:pathLst>
          </a:custGeom>
          <a:blipFill>
            <a:blip r:embed="rId4">
              <a:extLst>
                <a:ext uri="{96DAC541-7B7A-43D3-8B79-37D633B846F1}">
                  <asvg:svgBlip xmlns:asvg="http://schemas.microsoft.com/office/drawing/2016/SVG/main" r:embed="rId5"/>
                </a:ext>
              </a:extLst>
            </a:blip>
            <a:stretch>
              <a:fillRect l="-25680"/>
            </a:stretch>
          </a:blipFill>
        </p:spPr>
      </p:sp>
      <p:sp>
        <p:nvSpPr>
          <p:cNvPr id="10" name="Freeform 10"/>
          <p:cNvSpPr/>
          <p:nvPr/>
        </p:nvSpPr>
        <p:spPr>
          <a:xfrm>
            <a:off x="2564864" y="7243198"/>
            <a:ext cx="3167703" cy="819195"/>
          </a:xfrm>
          <a:custGeom>
            <a:avLst/>
            <a:gdLst/>
            <a:ahLst/>
            <a:cxnLst/>
            <a:rect l="l" t="t" r="r" b="b"/>
            <a:pathLst>
              <a:path w="3167703" h="819195">
                <a:moveTo>
                  <a:pt x="0" y="0"/>
                </a:moveTo>
                <a:lnTo>
                  <a:pt x="3167702" y="0"/>
                </a:lnTo>
                <a:lnTo>
                  <a:pt x="3167702" y="819195"/>
                </a:lnTo>
                <a:lnTo>
                  <a:pt x="0" y="819195"/>
                </a:lnTo>
                <a:lnTo>
                  <a:pt x="0" y="0"/>
                </a:lnTo>
                <a:close/>
              </a:path>
            </a:pathLst>
          </a:custGeom>
          <a:blipFill>
            <a:blip r:embed="rId2">
              <a:extLst>
                <a:ext uri="{96DAC541-7B7A-43D3-8B79-37D633B846F1}">
                  <asvg:svgBlip xmlns:asvg="http://schemas.microsoft.com/office/drawing/2016/SVG/main" r:embed="rId3"/>
                </a:ext>
              </a:extLst>
            </a:blip>
            <a:stretch>
              <a:fillRect r="-26924"/>
            </a:stretch>
          </a:blipFill>
        </p:spPr>
      </p:sp>
      <p:sp>
        <p:nvSpPr>
          <p:cNvPr id="11" name="Freeform 11"/>
          <p:cNvSpPr/>
          <p:nvPr/>
        </p:nvSpPr>
        <p:spPr>
          <a:xfrm>
            <a:off x="5245976" y="7243198"/>
            <a:ext cx="3199059" cy="819195"/>
          </a:xfrm>
          <a:custGeom>
            <a:avLst/>
            <a:gdLst/>
            <a:ahLst/>
            <a:cxnLst/>
            <a:rect l="l" t="t" r="r" b="b"/>
            <a:pathLst>
              <a:path w="3199059" h="819195">
                <a:moveTo>
                  <a:pt x="0" y="0"/>
                </a:moveTo>
                <a:lnTo>
                  <a:pt x="3199059" y="0"/>
                </a:lnTo>
                <a:lnTo>
                  <a:pt x="3199059" y="819195"/>
                </a:lnTo>
                <a:lnTo>
                  <a:pt x="0" y="819195"/>
                </a:lnTo>
                <a:lnTo>
                  <a:pt x="0" y="0"/>
                </a:lnTo>
                <a:close/>
              </a:path>
            </a:pathLst>
          </a:custGeom>
          <a:blipFill>
            <a:blip r:embed="rId2">
              <a:extLst>
                <a:ext uri="{96DAC541-7B7A-43D3-8B79-37D633B846F1}">
                  <asvg:svgBlip xmlns:asvg="http://schemas.microsoft.com/office/drawing/2016/SVG/main" r:embed="rId3"/>
                </a:ext>
              </a:extLst>
            </a:blip>
            <a:stretch>
              <a:fillRect l="-25680"/>
            </a:stretch>
          </a:blipFill>
        </p:spPr>
      </p:sp>
      <p:sp>
        <p:nvSpPr>
          <p:cNvPr id="12" name="Freeform 12"/>
          <p:cNvSpPr/>
          <p:nvPr/>
        </p:nvSpPr>
        <p:spPr>
          <a:xfrm>
            <a:off x="9833129" y="2796081"/>
            <a:ext cx="3167703" cy="819195"/>
          </a:xfrm>
          <a:custGeom>
            <a:avLst/>
            <a:gdLst/>
            <a:ahLst/>
            <a:cxnLst/>
            <a:rect l="l" t="t" r="r" b="b"/>
            <a:pathLst>
              <a:path w="3167703" h="819195">
                <a:moveTo>
                  <a:pt x="0" y="0"/>
                </a:moveTo>
                <a:lnTo>
                  <a:pt x="3167703" y="0"/>
                </a:lnTo>
                <a:lnTo>
                  <a:pt x="3167703" y="819196"/>
                </a:lnTo>
                <a:lnTo>
                  <a:pt x="0" y="819196"/>
                </a:lnTo>
                <a:lnTo>
                  <a:pt x="0" y="0"/>
                </a:lnTo>
                <a:close/>
              </a:path>
            </a:pathLst>
          </a:custGeom>
          <a:blipFill>
            <a:blip r:embed="rId4">
              <a:extLst>
                <a:ext uri="{96DAC541-7B7A-43D3-8B79-37D633B846F1}">
                  <asvg:svgBlip xmlns:asvg="http://schemas.microsoft.com/office/drawing/2016/SVG/main" r:embed="rId5"/>
                </a:ext>
              </a:extLst>
            </a:blip>
            <a:stretch>
              <a:fillRect r="-26924"/>
            </a:stretch>
          </a:blipFill>
        </p:spPr>
      </p:sp>
      <p:sp>
        <p:nvSpPr>
          <p:cNvPr id="13" name="Freeform 13"/>
          <p:cNvSpPr/>
          <p:nvPr/>
        </p:nvSpPr>
        <p:spPr>
          <a:xfrm>
            <a:off x="12514242" y="2796081"/>
            <a:ext cx="3199059" cy="819195"/>
          </a:xfrm>
          <a:custGeom>
            <a:avLst/>
            <a:gdLst/>
            <a:ahLst/>
            <a:cxnLst/>
            <a:rect l="l" t="t" r="r" b="b"/>
            <a:pathLst>
              <a:path w="3199059" h="819195">
                <a:moveTo>
                  <a:pt x="0" y="0"/>
                </a:moveTo>
                <a:lnTo>
                  <a:pt x="3199058" y="0"/>
                </a:lnTo>
                <a:lnTo>
                  <a:pt x="3199058" y="819196"/>
                </a:lnTo>
                <a:lnTo>
                  <a:pt x="0" y="819196"/>
                </a:lnTo>
                <a:lnTo>
                  <a:pt x="0" y="0"/>
                </a:lnTo>
                <a:close/>
              </a:path>
            </a:pathLst>
          </a:custGeom>
          <a:blipFill>
            <a:blip r:embed="rId4">
              <a:extLst>
                <a:ext uri="{96DAC541-7B7A-43D3-8B79-37D633B846F1}">
                  <asvg:svgBlip xmlns:asvg="http://schemas.microsoft.com/office/drawing/2016/SVG/main" r:embed="rId5"/>
                </a:ext>
              </a:extLst>
            </a:blip>
            <a:stretch>
              <a:fillRect l="-25680"/>
            </a:stretch>
          </a:blipFill>
        </p:spPr>
      </p:sp>
      <p:sp>
        <p:nvSpPr>
          <p:cNvPr id="14" name="Freeform 14"/>
          <p:cNvSpPr/>
          <p:nvPr/>
        </p:nvSpPr>
        <p:spPr>
          <a:xfrm>
            <a:off x="9833129" y="3907861"/>
            <a:ext cx="3167703" cy="819195"/>
          </a:xfrm>
          <a:custGeom>
            <a:avLst/>
            <a:gdLst/>
            <a:ahLst/>
            <a:cxnLst/>
            <a:rect l="l" t="t" r="r" b="b"/>
            <a:pathLst>
              <a:path w="3167703" h="819195">
                <a:moveTo>
                  <a:pt x="0" y="0"/>
                </a:moveTo>
                <a:lnTo>
                  <a:pt x="3167703" y="0"/>
                </a:lnTo>
                <a:lnTo>
                  <a:pt x="3167703" y="819195"/>
                </a:lnTo>
                <a:lnTo>
                  <a:pt x="0" y="819195"/>
                </a:lnTo>
                <a:lnTo>
                  <a:pt x="0" y="0"/>
                </a:lnTo>
                <a:close/>
              </a:path>
            </a:pathLst>
          </a:custGeom>
          <a:blipFill>
            <a:blip r:embed="rId2">
              <a:extLst>
                <a:ext uri="{96DAC541-7B7A-43D3-8B79-37D633B846F1}">
                  <asvg:svgBlip xmlns:asvg="http://schemas.microsoft.com/office/drawing/2016/SVG/main" r:embed="rId3"/>
                </a:ext>
              </a:extLst>
            </a:blip>
            <a:stretch>
              <a:fillRect r="-26924"/>
            </a:stretch>
          </a:blipFill>
        </p:spPr>
      </p:sp>
      <p:sp>
        <p:nvSpPr>
          <p:cNvPr id="15" name="Freeform 15"/>
          <p:cNvSpPr/>
          <p:nvPr/>
        </p:nvSpPr>
        <p:spPr>
          <a:xfrm>
            <a:off x="12514242" y="3907861"/>
            <a:ext cx="3199059" cy="819195"/>
          </a:xfrm>
          <a:custGeom>
            <a:avLst/>
            <a:gdLst/>
            <a:ahLst/>
            <a:cxnLst/>
            <a:rect l="l" t="t" r="r" b="b"/>
            <a:pathLst>
              <a:path w="3199059" h="819195">
                <a:moveTo>
                  <a:pt x="0" y="0"/>
                </a:moveTo>
                <a:lnTo>
                  <a:pt x="3199058" y="0"/>
                </a:lnTo>
                <a:lnTo>
                  <a:pt x="3199058" y="819195"/>
                </a:lnTo>
                <a:lnTo>
                  <a:pt x="0" y="819195"/>
                </a:lnTo>
                <a:lnTo>
                  <a:pt x="0" y="0"/>
                </a:lnTo>
                <a:close/>
              </a:path>
            </a:pathLst>
          </a:custGeom>
          <a:blipFill>
            <a:blip r:embed="rId2">
              <a:extLst>
                <a:ext uri="{96DAC541-7B7A-43D3-8B79-37D633B846F1}">
                  <asvg:svgBlip xmlns:asvg="http://schemas.microsoft.com/office/drawing/2016/SVG/main" r:embed="rId3"/>
                </a:ext>
              </a:extLst>
            </a:blip>
            <a:stretch>
              <a:fillRect l="-25680"/>
            </a:stretch>
          </a:blipFill>
        </p:spPr>
      </p:sp>
      <p:sp>
        <p:nvSpPr>
          <p:cNvPr id="16" name="Freeform 16"/>
          <p:cNvSpPr/>
          <p:nvPr/>
        </p:nvSpPr>
        <p:spPr>
          <a:xfrm>
            <a:off x="9833129" y="5019640"/>
            <a:ext cx="3167703" cy="819195"/>
          </a:xfrm>
          <a:custGeom>
            <a:avLst/>
            <a:gdLst/>
            <a:ahLst/>
            <a:cxnLst/>
            <a:rect l="l" t="t" r="r" b="b"/>
            <a:pathLst>
              <a:path w="3167703" h="819195">
                <a:moveTo>
                  <a:pt x="0" y="0"/>
                </a:moveTo>
                <a:lnTo>
                  <a:pt x="3167703" y="0"/>
                </a:lnTo>
                <a:lnTo>
                  <a:pt x="3167703" y="819195"/>
                </a:lnTo>
                <a:lnTo>
                  <a:pt x="0" y="819195"/>
                </a:lnTo>
                <a:lnTo>
                  <a:pt x="0" y="0"/>
                </a:lnTo>
                <a:close/>
              </a:path>
            </a:pathLst>
          </a:custGeom>
          <a:blipFill>
            <a:blip r:embed="rId4">
              <a:extLst>
                <a:ext uri="{96DAC541-7B7A-43D3-8B79-37D633B846F1}">
                  <asvg:svgBlip xmlns:asvg="http://schemas.microsoft.com/office/drawing/2016/SVG/main" r:embed="rId5"/>
                </a:ext>
              </a:extLst>
            </a:blip>
            <a:stretch>
              <a:fillRect r="-26924"/>
            </a:stretch>
          </a:blipFill>
        </p:spPr>
      </p:sp>
      <p:sp>
        <p:nvSpPr>
          <p:cNvPr id="17" name="Freeform 17"/>
          <p:cNvSpPr/>
          <p:nvPr/>
        </p:nvSpPr>
        <p:spPr>
          <a:xfrm>
            <a:off x="12514242" y="5019640"/>
            <a:ext cx="3199059" cy="819195"/>
          </a:xfrm>
          <a:custGeom>
            <a:avLst/>
            <a:gdLst/>
            <a:ahLst/>
            <a:cxnLst/>
            <a:rect l="l" t="t" r="r" b="b"/>
            <a:pathLst>
              <a:path w="3199059" h="819195">
                <a:moveTo>
                  <a:pt x="0" y="0"/>
                </a:moveTo>
                <a:lnTo>
                  <a:pt x="3199058" y="0"/>
                </a:lnTo>
                <a:lnTo>
                  <a:pt x="3199058" y="819195"/>
                </a:lnTo>
                <a:lnTo>
                  <a:pt x="0" y="819195"/>
                </a:lnTo>
                <a:lnTo>
                  <a:pt x="0" y="0"/>
                </a:lnTo>
                <a:close/>
              </a:path>
            </a:pathLst>
          </a:custGeom>
          <a:blipFill>
            <a:blip r:embed="rId4">
              <a:extLst>
                <a:ext uri="{96DAC541-7B7A-43D3-8B79-37D633B846F1}">
                  <asvg:svgBlip xmlns:asvg="http://schemas.microsoft.com/office/drawing/2016/SVG/main" r:embed="rId5"/>
                </a:ext>
              </a:extLst>
            </a:blip>
            <a:stretch>
              <a:fillRect l="-25680"/>
            </a:stretch>
          </a:blipFill>
        </p:spPr>
      </p:sp>
      <p:sp>
        <p:nvSpPr>
          <p:cNvPr id="18" name="Freeform 18"/>
          <p:cNvSpPr/>
          <p:nvPr/>
        </p:nvSpPr>
        <p:spPr>
          <a:xfrm>
            <a:off x="9833129" y="6131419"/>
            <a:ext cx="3167703" cy="819195"/>
          </a:xfrm>
          <a:custGeom>
            <a:avLst/>
            <a:gdLst/>
            <a:ahLst/>
            <a:cxnLst/>
            <a:rect l="l" t="t" r="r" b="b"/>
            <a:pathLst>
              <a:path w="3167703" h="819195">
                <a:moveTo>
                  <a:pt x="0" y="0"/>
                </a:moveTo>
                <a:lnTo>
                  <a:pt x="3167703" y="0"/>
                </a:lnTo>
                <a:lnTo>
                  <a:pt x="3167703" y="819195"/>
                </a:lnTo>
                <a:lnTo>
                  <a:pt x="0" y="819195"/>
                </a:lnTo>
                <a:lnTo>
                  <a:pt x="0" y="0"/>
                </a:lnTo>
                <a:close/>
              </a:path>
            </a:pathLst>
          </a:custGeom>
          <a:blipFill>
            <a:blip r:embed="rId2">
              <a:extLst>
                <a:ext uri="{96DAC541-7B7A-43D3-8B79-37D633B846F1}">
                  <asvg:svgBlip xmlns:asvg="http://schemas.microsoft.com/office/drawing/2016/SVG/main" r:embed="rId3"/>
                </a:ext>
              </a:extLst>
            </a:blip>
            <a:stretch>
              <a:fillRect r="-26924"/>
            </a:stretch>
          </a:blipFill>
        </p:spPr>
      </p:sp>
      <p:sp>
        <p:nvSpPr>
          <p:cNvPr id="19" name="Freeform 19"/>
          <p:cNvSpPr/>
          <p:nvPr/>
        </p:nvSpPr>
        <p:spPr>
          <a:xfrm>
            <a:off x="12514242" y="6131419"/>
            <a:ext cx="3199059" cy="819195"/>
          </a:xfrm>
          <a:custGeom>
            <a:avLst/>
            <a:gdLst/>
            <a:ahLst/>
            <a:cxnLst/>
            <a:rect l="l" t="t" r="r" b="b"/>
            <a:pathLst>
              <a:path w="3199059" h="819195">
                <a:moveTo>
                  <a:pt x="0" y="0"/>
                </a:moveTo>
                <a:lnTo>
                  <a:pt x="3199058" y="0"/>
                </a:lnTo>
                <a:lnTo>
                  <a:pt x="3199058" y="819195"/>
                </a:lnTo>
                <a:lnTo>
                  <a:pt x="0" y="819195"/>
                </a:lnTo>
                <a:lnTo>
                  <a:pt x="0" y="0"/>
                </a:lnTo>
                <a:close/>
              </a:path>
            </a:pathLst>
          </a:custGeom>
          <a:blipFill>
            <a:blip r:embed="rId2">
              <a:extLst>
                <a:ext uri="{96DAC541-7B7A-43D3-8B79-37D633B846F1}">
                  <asvg:svgBlip xmlns:asvg="http://schemas.microsoft.com/office/drawing/2016/SVG/main" r:embed="rId3"/>
                </a:ext>
              </a:extLst>
            </a:blip>
            <a:stretch>
              <a:fillRect l="-25680"/>
            </a:stretch>
          </a:blipFill>
        </p:spPr>
      </p:sp>
      <p:sp>
        <p:nvSpPr>
          <p:cNvPr id="20" name="Freeform 20"/>
          <p:cNvSpPr/>
          <p:nvPr/>
        </p:nvSpPr>
        <p:spPr>
          <a:xfrm>
            <a:off x="9833129" y="7243198"/>
            <a:ext cx="3167703" cy="819195"/>
          </a:xfrm>
          <a:custGeom>
            <a:avLst/>
            <a:gdLst/>
            <a:ahLst/>
            <a:cxnLst/>
            <a:rect l="l" t="t" r="r" b="b"/>
            <a:pathLst>
              <a:path w="3167703" h="819195">
                <a:moveTo>
                  <a:pt x="0" y="0"/>
                </a:moveTo>
                <a:lnTo>
                  <a:pt x="3167703" y="0"/>
                </a:lnTo>
                <a:lnTo>
                  <a:pt x="3167703" y="819195"/>
                </a:lnTo>
                <a:lnTo>
                  <a:pt x="0" y="819195"/>
                </a:lnTo>
                <a:lnTo>
                  <a:pt x="0" y="0"/>
                </a:lnTo>
                <a:close/>
              </a:path>
            </a:pathLst>
          </a:custGeom>
          <a:blipFill>
            <a:blip r:embed="rId4">
              <a:extLst>
                <a:ext uri="{96DAC541-7B7A-43D3-8B79-37D633B846F1}">
                  <asvg:svgBlip xmlns:asvg="http://schemas.microsoft.com/office/drawing/2016/SVG/main" r:embed="rId5"/>
                </a:ext>
              </a:extLst>
            </a:blip>
            <a:stretch>
              <a:fillRect r="-26924"/>
            </a:stretch>
          </a:blipFill>
        </p:spPr>
      </p:sp>
      <p:sp>
        <p:nvSpPr>
          <p:cNvPr id="21" name="Freeform 21"/>
          <p:cNvSpPr/>
          <p:nvPr/>
        </p:nvSpPr>
        <p:spPr>
          <a:xfrm>
            <a:off x="12514242" y="7243198"/>
            <a:ext cx="3199059" cy="819195"/>
          </a:xfrm>
          <a:custGeom>
            <a:avLst/>
            <a:gdLst/>
            <a:ahLst/>
            <a:cxnLst/>
            <a:rect l="l" t="t" r="r" b="b"/>
            <a:pathLst>
              <a:path w="3199059" h="819195">
                <a:moveTo>
                  <a:pt x="0" y="0"/>
                </a:moveTo>
                <a:lnTo>
                  <a:pt x="3199058" y="0"/>
                </a:lnTo>
                <a:lnTo>
                  <a:pt x="3199058" y="819195"/>
                </a:lnTo>
                <a:lnTo>
                  <a:pt x="0" y="819195"/>
                </a:lnTo>
                <a:lnTo>
                  <a:pt x="0" y="0"/>
                </a:lnTo>
                <a:close/>
              </a:path>
            </a:pathLst>
          </a:custGeom>
          <a:blipFill>
            <a:blip r:embed="rId4">
              <a:extLst>
                <a:ext uri="{96DAC541-7B7A-43D3-8B79-37D633B846F1}">
                  <asvg:svgBlip xmlns:asvg="http://schemas.microsoft.com/office/drawing/2016/SVG/main" r:embed="rId5"/>
                </a:ext>
              </a:extLst>
            </a:blip>
            <a:stretch>
              <a:fillRect l="-25680"/>
            </a:stretch>
          </a:blipFill>
        </p:spPr>
      </p:sp>
      <p:sp>
        <p:nvSpPr>
          <p:cNvPr id="22" name="TextBox 22"/>
          <p:cNvSpPr txBox="1"/>
          <p:nvPr/>
        </p:nvSpPr>
        <p:spPr>
          <a:xfrm>
            <a:off x="5348571" y="1251225"/>
            <a:ext cx="7590857" cy="669925"/>
          </a:xfrm>
          <a:prstGeom prst="rect">
            <a:avLst/>
          </a:prstGeom>
        </p:spPr>
        <p:txBody>
          <a:bodyPr lIns="0" tIns="0" rIns="0" bIns="0" rtlCol="0" anchor="t">
            <a:spAutoFit/>
          </a:bodyPr>
          <a:lstStyle/>
          <a:p>
            <a:pPr algn="ctr">
              <a:lnSpc>
                <a:spcPts val="5599"/>
              </a:lnSpc>
              <a:spcBef>
                <a:spcPct val="0"/>
              </a:spcBef>
            </a:pPr>
            <a:r>
              <a:rPr lang="en-US" sz="3999">
                <a:solidFill>
                  <a:srgbClr val="163D06"/>
                </a:solidFill>
                <a:latin typeface="CS Gordon Rounded"/>
              </a:rPr>
              <a:t>TABLE OF CONTENT</a:t>
            </a:r>
          </a:p>
        </p:txBody>
      </p:sp>
      <p:sp>
        <p:nvSpPr>
          <p:cNvPr id="23" name="TextBox 23"/>
          <p:cNvSpPr txBox="1"/>
          <p:nvPr/>
        </p:nvSpPr>
        <p:spPr>
          <a:xfrm>
            <a:off x="2330249" y="3016767"/>
            <a:ext cx="6385480" cy="339725"/>
          </a:xfrm>
          <a:prstGeom prst="rect">
            <a:avLst/>
          </a:prstGeom>
        </p:spPr>
        <p:txBody>
          <a:bodyPr lIns="0" tIns="0" rIns="0" bIns="0" rtlCol="0" anchor="t">
            <a:spAutoFit/>
          </a:bodyPr>
          <a:lstStyle/>
          <a:p>
            <a:pPr algn="ctr">
              <a:lnSpc>
                <a:spcPts val="2800"/>
              </a:lnSpc>
              <a:spcBef>
                <a:spcPct val="0"/>
              </a:spcBef>
            </a:pPr>
            <a:r>
              <a:rPr lang="en-US" sz="2000">
                <a:solidFill>
                  <a:srgbClr val="163D06"/>
                </a:solidFill>
                <a:latin typeface="CS Gordon Rounded"/>
              </a:rPr>
              <a:t>INTRODUCTION</a:t>
            </a:r>
          </a:p>
        </p:txBody>
      </p:sp>
      <p:sp>
        <p:nvSpPr>
          <p:cNvPr id="24" name="TextBox 24"/>
          <p:cNvSpPr txBox="1"/>
          <p:nvPr/>
        </p:nvSpPr>
        <p:spPr>
          <a:xfrm>
            <a:off x="2330249" y="4128546"/>
            <a:ext cx="6385480" cy="339725"/>
          </a:xfrm>
          <a:prstGeom prst="rect">
            <a:avLst/>
          </a:prstGeom>
        </p:spPr>
        <p:txBody>
          <a:bodyPr lIns="0" tIns="0" rIns="0" bIns="0" rtlCol="0" anchor="t">
            <a:spAutoFit/>
          </a:bodyPr>
          <a:lstStyle/>
          <a:p>
            <a:pPr algn="ctr">
              <a:lnSpc>
                <a:spcPts val="2800"/>
              </a:lnSpc>
              <a:spcBef>
                <a:spcPct val="0"/>
              </a:spcBef>
            </a:pPr>
            <a:r>
              <a:rPr lang="en-US" sz="2000">
                <a:solidFill>
                  <a:srgbClr val="163D06"/>
                </a:solidFill>
                <a:latin typeface="CS Gordon Rounded"/>
              </a:rPr>
              <a:t>BUSINESS UNDERSTANDING</a:t>
            </a:r>
          </a:p>
        </p:txBody>
      </p:sp>
      <p:sp>
        <p:nvSpPr>
          <p:cNvPr id="25" name="TextBox 25"/>
          <p:cNvSpPr txBox="1"/>
          <p:nvPr/>
        </p:nvSpPr>
        <p:spPr>
          <a:xfrm>
            <a:off x="2330249" y="5240325"/>
            <a:ext cx="6385480" cy="339725"/>
          </a:xfrm>
          <a:prstGeom prst="rect">
            <a:avLst/>
          </a:prstGeom>
        </p:spPr>
        <p:txBody>
          <a:bodyPr lIns="0" tIns="0" rIns="0" bIns="0" rtlCol="0" anchor="t">
            <a:spAutoFit/>
          </a:bodyPr>
          <a:lstStyle/>
          <a:p>
            <a:pPr algn="ctr">
              <a:lnSpc>
                <a:spcPts val="2800"/>
              </a:lnSpc>
              <a:spcBef>
                <a:spcPct val="0"/>
              </a:spcBef>
            </a:pPr>
            <a:r>
              <a:rPr lang="en-US" sz="2000">
                <a:solidFill>
                  <a:srgbClr val="163D06"/>
                </a:solidFill>
                <a:latin typeface="CS Gordon Rounded"/>
              </a:rPr>
              <a:t>STAKEHOLDERS</a:t>
            </a:r>
          </a:p>
        </p:txBody>
      </p:sp>
      <p:sp>
        <p:nvSpPr>
          <p:cNvPr id="26" name="TextBox 26"/>
          <p:cNvSpPr txBox="1"/>
          <p:nvPr/>
        </p:nvSpPr>
        <p:spPr>
          <a:xfrm>
            <a:off x="2330249" y="6352104"/>
            <a:ext cx="6385480" cy="339725"/>
          </a:xfrm>
          <a:prstGeom prst="rect">
            <a:avLst/>
          </a:prstGeom>
        </p:spPr>
        <p:txBody>
          <a:bodyPr lIns="0" tIns="0" rIns="0" bIns="0" rtlCol="0" anchor="t">
            <a:spAutoFit/>
          </a:bodyPr>
          <a:lstStyle/>
          <a:p>
            <a:pPr algn="ctr">
              <a:lnSpc>
                <a:spcPts val="2800"/>
              </a:lnSpc>
              <a:spcBef>
                <a:spcPct val="0"/>
              </a:spcBef>
            </a:pPr>
            <a:r>
              <a:rPr lang="en-US" sz="2000">
                <a:solidFill>
                  <a:srgbClr val="163D06"/>
                </a:solidFill>
                <a:latin typeface="CS Gordon Rounded"/>
              </a:rPr>
              <a:t>PROBLEM STATEMENT</a:t>
            </a:r>
          </a:p>
        </p:txBody>
      </p:sp>
      <p:sp>
        <p:nvSpPr>
          <p:cNvPr id="27" name="TextBox 27"/>
          <p:cNvSpPr txBox="1"/>
          <p:nvPr/>
        </p:nvSpPr>
        <p:spPr>
          <a:xfrm>
            <a:off x="2330249" y="7463883"/>
            <a:ext cx="6385480" cy="339725"/>
          </a:xfrm>
          <a:prstGeom prst="rect">
            <a:avLst/>
          </a:prstGeom>
        </p:spPr>
        <p:txBody>
          <a:bodyPr lIns="0" tIns="0" rIns="0" bIns="0" rtlCol="0" anchor="t">
            <a:spAutoFit/>
          </a:bodyPr>
          <a:lstStyle/>
          <a:p>
            <a:pPr algn="ctr">
              <a:lnSpc>
                <a:spcPts val="2800"/>
              </a:lnSpc>
              <a:spcBef>
                <a:spcPct val="0"/>
              </a:spcBef>
            </a:pPr>
            <a:r>
              <a:rPr lang="en-US" sz="2000">
                <a:solidFill>
                  <a:srgbClr val="163D06"/>
                </a:solidFill>
                <a:latin typeface="CS Gordon Rounded"/>
              </a:rPr>
              <a:t>OBJECTIVES</a:t>
            </a:r>
          </a:p>
        </p:txBody>
      </p:sp>
      <p:sp>
        <p:nvSpPr>
          <p:cNvPr id="28" name="TextBox 28"/>
          <p:cNvSpPr txBox="1"/>
          <p:nvPr/>
        </p:nvSpPr>
        <p:spPr>
          <a:xfrm>
            <a:off x="9572270" y="3016767"/>
            <a:ext cx="6385480" cy="339725"/>
          </a:xfrm>
          <a:prstGeom prst="rect">
            <a:avLst/>
          </a:prstGeom>
        </p:spPr>
        <p:txBody>
          <a:bodyPr lIns="0" tIns="0" rIns="0" bIns="0" rtlCol="0" anchor="t">
            <a:spAutoFit/>
          </a:bodyPr>
          <a:lstStyle/>
          <a:p>
            <a:pPr algn="ctr">
              <a:lnSpc>
                <a:spcPts val="2800"/>
              </a:lnSpc>
              <a:spcBef>
                <a:spcPct val="0"/>
              </a:spcBef>
            </a:pPr>
            <a:r>
              <a:rPr lang="en-US" sz="2000">
                <a:solidFill>
                  <a:srgbClr val="163D06"/>
                </a:solidFill>
                <a:latin typeface="CS Gordon Rounded"/>
              </a:rPr>
              <a:t>EXPLORATORY DATA ANALYSIS</a:t>
            </a:r>
          </a:p>
        </p:txBody>
      </p:sp>
      <p:sp>
        <p:nvSpPr>
          <p:cNvPr id="29" name="TextBox 29"/>
          <p:cNvSpPr txBox="1"/>
          <p:nvPr/>
        </p:nvSpPr>
        <p:spPr>
          <a:xfrm>
            <a:off x="9572270" y="5241406"/>
            <a:ext cx="6385480" cy="339725"/>
          </a:xfrm>
          <a:prstGeom prst="rect">
            <a:avLst/>
          </a:prstGeom>
        </p:spPr>
        <p:txBody>
          <a:bodyPr lIns="0" tIns="0" rIns="0" bIns="0" rtlCol="0" anchor="t">
            <a:spAutoFit/>
          </a:bodyPr>
          <a:lstStyle/>
          <a:p>
            <a:pPr algn="ctr">
              <a:lnSpc>
                <a:spcPts val="2800"/>
              </a:lnSpc>
              <a:spcBef>
                <a:spcPct val="0"/>
              </a:spcBef>
            </a:pPr>
            <a:r>
              <a:rPr lang="en-US" sz="2000">
                <a:solidFill>
                  <a:srgbClr val="163D06"/>
                </a:solidFill>
                <a:latin typeface="CS Gordon Rounded"/>
              </a:rPr>
              <a:t>MACHINE LEARNING MODELS</a:t>
            </a:r>
          </a:p>
        </p:txBody>
      </p:sp>
      <p:sp>
        <p:nvSpPr>
          <p:cNvPr id="30" name="TextBox 30"/>
          <p:cNvSpPr txBox="1"/>
          <p:nvPr/>
        </p:nvSpPr>
        <p:spPr>
          <a:xfrm>
            <a:off x="9426009" y="6353185"/>
            <a:ext cx="6385480" cy="339725"/>
          </a:xfrm>
          <a:prstGeom prst="rect">
            <a:avLst/>
          </a:prstGeom>
        </p:spPr>
        <p:txBody>
          <a:bodyPr lIns="0" tIns="0" rIns="0" bIns="0" rtlCol="0" anchor="t">
            <a:spAutoFit/>
          </a:bodyPr>
          <a:lstStyle/>
          <a:p>
            <a:pPr algn="ctr">
              <a:lnSpc>
                <a:spcPts val="2800"/>
              </a:lnSpc>
              <a:spcBef>
                <a:spcPct val="0"/>
              </a:spcBef>
            </a:pPr>
            <a:r>
              <a:rPr lang="en-US" sz="2000">
                <a:solidFill>
                  <a:srgbClr val="163D06"/>
                </a:solidFill>
                <a:latin typeface="CS Gordon Rounded"/>
              </a:rPr>
              <a:t>CONCLUSIONS</a:t>
            </a:r>
          </a:p>
        </p:txBody>
      </p:sp>
      <p:sp>
        <p:nvSpPr>
          <p:cNvPr id="31" name="TextBox 31"/>
          <p:cNvSpPr txBox="1"/>
          <p:nvPr/>
        </p:nvSpPr>
        <p:spPr>
          <a:xfrm>
            <a:off x="9426009" y="7463883"/>
            <a:ext cx="6385480" cy="339725"/>
          </a:xfrm>
          <a:prstGeom prst="rect">
            <a:avLst/>
          </a:prstGeom>
        </p:spPr>
        <p:txBody>
          <a:bodyPr lIns="0" tIns="0" rIns="0" bIns="0" rtlCol="0" anchor="t">
            <a:spAutoFit/>
          </a:bodyPr>
          <a:lstStyle/>
          <a:p>
            <a:pPr algn="ctr">
              <a:lnSpc>
                <a:spcPts val="2800"/>
              </a:lnSpc>
              <a:spcBef>
                <a:spcPct val="0"/>
              </a:spcBef>
            </a:pPr>
            <a:r>
              <a:rPr lang="en-US" sz="2000">
                <a:solidFill>
                  <a:srgbClr val="163D06"/>
                </a:solidFill>
                <a:latin typeface="CS Gordon Rounded"/>
              </a:rPr>
              <a:t>RECOMMENDATIONS</a:t>
            </a:r>
          </a:p>
        </p:txBody>
      </p:sp>
      <p:sp>
        <p:nvSpPr>
          <p:cNvPr id="32" name="TextBox 32"/>
          <p:cNvSpPr txBox="1"/>
          <p:nvPr/>
        </p:nvSpPr>
        <p:spPr>
          <a:xfrm>
            <a:off x="9321502" y="4128546"/>
            <a:ext cx="6385480" cy="339725"/>
          </a:xfrm>
          <a:prstGeom prst="rect">
            <a:avLst/>
          </a:prstGeom>
        </p:spPr>
        <p:txBody>
          <a:bodyPr lIns="0" tIns="0" rIns="0" bIns="0" rtlCol="0" anchor="t">
            <a:spAutoFit/>
          </a:bodyPr>
          <a:lstStyle/>
          <a:p>
            <a:pPr algn="ctr">
              <a:lnSpc>
                <a:spcPts val="2800"/>
              </a:lnSpc>
              <a:spcBef>
                <a:spcPct val="0"/>
              </a:spcBef>
            </a:pPr>
            <a:r>
              <a:rPr lang="en-US" sz="2000">
                <a:solidFill>
                  <a:srgbClr val="163D06"/>
                </a:solidFill>
                <a:latin typeface="CS Gordon Rounded"/>
              </a:rPr>
              <a:t>FEATURE ENGINEERING</a:t>
            </a:r>
          </a:p>
        </p:txBody>
      </p:sp>
      <p:sp>
        <p:nvSpPr>
          <p:cNvPr id="33" name="Freeform 33"/>
          <p:cNvSpPr/>
          <p:nvPr/>
        </p:nvSpPr>
        <p:spPr>
          <a:xfrm flipH="1">
            <a:off x="15962669" y="7371898"/>
            <a:ext cx="3524989" cy="4081029"/>
          </a:xfrm>
          <a:custGeom>
            <a:avLst/>
            <a:gdLst/>
            <a:ahLst/>
            <a:cxnLst/>
            <a:rect l="l" t="t" r="r" b="b"/>
            <a:pathLst>
              <a:path w="3524989" h="4081029">
                <a:moveTo>
                  <a:pt x="3524988" y="0"/>
                </a:moveTo>
                <a:lnTo>
                  <a:pt x="0" y="0"/>
                </a:lnTo>
                <a:lnTo>
                  <a:pt x="0" y="4081028"/>
                </a:lnTo>
                <a:lnTo>
                  <a:pt x="3524988" y="4081028"/>
                </a:lnTo>
                <a:lnTo>
                  <a:pt x="3524988"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Freeform 34"/>
          <p:cNvSpPr/>
          <p:nvPr/>
        </p:nvSpPr>
        <p:spPr>
          <a:xfrm flipV="1">
            <a:off x="-1189821" y="-1011814"/>
            <a:ext cx="3524989" cy="4081029"/>
          </a:xfrm>
          <a:custGeom>
            <a:avLst/>
            <a:gdLst/>
            <a:ahLst/>
            <a:cxnLst/>
            <a:rect l="l" t="t" r="r" b="b"/>
            <a:pathLst>
              <a:path w="3524989" h="4081029">
                <a:moveTo>
                  <a:pt x="0" y="4081028"/>
                </a:moveTo>
                <a:lnTo>
                  <a:pt x="3524988" y="4081028"/>
                </a:lnTo>
                <a:lnTo>
                  <a:pt x="3524988" y="0"/>
                </a:lnTo>
                <a:lnTo>
                  <a:pt x="0" y="0"/>
                </a:lnTo>
                <a:lnTo>
                  <a:pt x="0" y="4081028"/>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Freeform 35"/>
          <p:cNvSpPr/>
          <p:nvPr/>
        </p:nvSpPr>
        <p:spPr>
          <a:xfrm flipH="1">
            <a:off x="-601760" y="8357668"/>
            <a:ext cx="4040700" cy="2298148"/>
          </a:xfrm>
          <a:custGeom>
            <a:avLst/>
            <a:gdLst/>
            <a:ahLst/>
            <a:cxnLst/>
            <a:rect l="l" t="t" r="r" b="b"/>
            <a:pathLst>
              <a:path w="4040700" h="2298148">
                <a:moveTo>
                  <a:pt x="4040701" y="0"/>
                </a:moveTo>
                <a:lnTo>
                  <a:pt x="0" y="0"/>
                </a:lnTo>
                <a:lnTo>
                  <a:pt x="0" y="2298148"/>
                </a:lnTo>
                <a:lnTo>
                  <a:pt x="4040701" y="2298148"/>
                </a:lnTo>
                <a:lnTo>
                  <a:pt x="4040701"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6" name="Freeform 36"/>
          <p:cNvSpPr/>
          <p:nvPr/>
        </p:nvSpPr>
        <p:spPr>
          <a:xfrm flipV="1">
            <a:off x="14892396" y="-311692"/>
            <a:ext cx="4040700" cy="2298148"/>
          </a:xfrm>
          <a:custGeom>
            <a:avLst/>
            <a:gdLst/>
            <a:ahLst/>
            <a:cxnLst/>
            <a:rect l="l" t="t" r="r" b="b"/>
            <a:pathLst>
              <a:path w="4040700" h="2298148">
                <a:moveTo>
                  <a:pt x="0" y="2298148"/>
                </a:moveTo>
                <a:lnTo>
                  <a:pt x="4040700" y="2298148"/>
                </a:lnTo>
                <a:lnTo>
                  <a:pt x="4040700" y="0"/>
                </a:lnTo>
                <a:lnTo>
                  <a:pt x="0" y="0"/>
                </a:lnTo>
                <a:lnTo>
                  <a:pt x="0" y="2298148"/>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sp>
        <p:nvSpPr>
          <p:cNvPr id="2" name="Freeform 2"/>
          <p:cNvSpPr/>
          <p:nvPr/>
        </p:nvSpPr>
        <p:spPr>
          <a:xfrm>
            <a:off x="6210123" y="771035"/>
            <a:ext cx="10116778" cy="7555568"/>
          </a:xfrm>
          <a:custGeom>
            <a:avLst/>
            <a:gdLst/>
            <a:ahLst/>
            <a:cxnLst/>
            <a:rect l="l" t="t" r="r" b="b"/>
            <a:pathLst>
              <a:path w="10116778" h="7555568">
                <a:moveTo>
                  <a:pt x="0" y="0"/>
                </a:moveTo>
                <a:lnTo>
                  <a:pt x="10116778" y="0"/>
                </a:lnTo>
                <a:lnTo>
                  <a:pt x="10116778" y="7555568"/>
                </a:lnTo>
                <a:lnTo>
                  <a:pt x="0" y="7555568"/>
                </a:lnTo>
                <a:lnTo>
                  <a:pt x="0" y="0"/>
                </a:lnTo>
                <a:close/>
              </a:path>
            </a:pathLst>
          </a:custGeom>
          <a:blipFill>
            <a:blip r:embed="rId2"/>
            <a:stretch>
              <a:fillRect/>
            </a:stretch>
          </a:blipFill>
        </p:spPr>
      </p:sp>
      <p:sp>
        <p:nvSpPr>
          <p:cNvPr id="3" name="TextBox 3"/>
          <p:cNvSpPr txBox="1"/>
          <p:nvPr/>
        </p:nvSpPr>
        <p:spPr>
          <a:xfrm>
            <a:off x="2348076" y="78155"/>
            <a:ext cx="12373004" cy="349248"/>
          </a:xfrm>
          <a:prstGeom prst="rect">
            <a:avLst/>
          </a:prstGeom>
        </p:spPr>
        <p:txBody>
          <a:bodyPr lIns="0" tIns="0" rIns="0" bIns="0" rtlCol="0" anchor="t">
            <a:spAutoFit/>
          </a:bodyPr>
          <a:lstStyle/>
          <a:p>
            <a:pPr algn="ctr">
              <a:lnSpc>
                <a:spcPts val="2800"/>
              </a:lnSpc>
            </a:pPr>
            <a:r>
              <a:rPr lang="en-US" sz="2000">
                <a:solidFill>
                  <a:srgbClr val="000000"/>
                </a:solidFill>
                <a:latin typeface="Canva Sans Bold"/>
              </a:rPr>
              <a:t>MODEL PERFORMANCE COMPARISON</a:t>
            </a:r>
          </a:p>
        </p:txBody>
      </p:sp>
      <p:sp>
        <p:nvSpPr>
          <p:cNvPr id="4" name="TextBox 4"/>
          <p:cNvSpPr txBox="1"/>
          <p:nvPr/>
        </p:nvSpPr>
        <p:spPr>
          <a:xfrm>
            <a:off x="-831615" y="3116428"/>
            <a:ext cx="6359382" cy="5210175"/>
          </a:xfrm>
          <a:prstGeom prst="rect">
            <a:avLst/>
          </a:prstGeom>
        </p:spPr>
        <p:txBody>
          <a:bodyPr lIns="0" tIns="0" rIns="0" bIns="0" rtlCol="0" anchor="t">
            <a:spAutoFit/>
          </a:bodyPr>
          <a:lstStyle/>
          <a:p>
            <a:pPr marL="647698" lvl="1" indent="-323849" algn="ctr">
              <a:lnSpc>
                <a:spcPts val="4199"/>
              </a:lnSpc>
              <a:buAutoNum type="arabicPeriod"/>
            </a:pPr>
            <a:r>
              <a:rPr lang="en-US" sz="2999">
                <a:solidFill>
                  <a:srgbClr val="163D06"/>
                </a:solidFill>
                <a:latin typeface="Dosis Bold"/>
              </a:rPr>
              <a:t>Linear Regression:</a:t>
            </a:r>
          </a:p>
          <a:p>
            <a:pPr marL="1295397" lvl="2" indent="-431799" algn="ctr">
              <a:lnSpc>
                <a:spcPts val="4199"/>
              </a:lnSpc>
              <a:buFont typeface="Arial"/>
              <a:buChar char="⚬"/>
            </a:pPr>
            <a:r>
              <a:rPr lang="en-US" sz="2999">
                <a:solidFill>
                  <a:srgbClr val="163D06"/>
                </a:solidFill>
                <a:latin typeface="Dosis Bold"/>
              </a:rPr>
              <a:t>RMSE: 34.96</a:t>
            </a:r>
          </a:p>
          <a:p>
            <a:pPr marL="647698" lvl="1" indent="-323849" algn="ctr">
              <a:lnSpc>
                <a:spcPts val="4199"/>
              </a:lnSpc>
              <a:buAutoNum type="arabicPeriod"/>
            </a:pPr>
            <a:r>
              <a:rPr lang="en-US" sz="2999">
                <a:solidFill>
                  <a:srgbClr val="163D06"/>
                </a:solidFill>
                <a:latin typeface="Dosis Bold"/>
              </a:rPr>
              <a:t>Random Forest:</a:t>
            </a:r>
          </a:p>
          <a:p>
            <a:pPr marL="1295397" lvl="2" indent="-431799" algn="ctr">
              <a:lnSpc>
                <a:spcPts val="4199"/>
              </a:lnSpc>
              <a:buFont typeface="Arial"/>
              <a:buChar char="⚬"/>
            </a:pPr>
            <a:r>
              <a:rPr lang="en-US" sz="2999">
                <a:solidFill>
                  <a:srgbClr val="163D06"/>
                </a:solidFill>
                <a:latin typeface="Dosis Bold"/>
              </a:rPr>
              <a:t>RMSE: 16.51</a:t>
            </a:r>
          </a:p>
          <a:p>
            <a:pPr marL="647698" lvl="1" indent="-323849" algn="ctr">
              <a:lnSpc>
                <a:spcPts val="4199"/>
              </a:lnSpc>
              <a:buAutoNum type="arabicPeriod"/>
            </a:pPr>
            <a:r>
              <a:rPr lang="en-US" sz="2999">
                <a:solidFill>
                  <a:srgbClr val="163D06"/>
                </a:solidFill>
                <a:latin typeface="Dosis Bold"/>
              </a:rPr>
              <a:t>XGBoost:</a:t>
            </a:r>
          </a:p>
          <a:p>
            <a:pPr marL="1295397" lvl="2" indent="-431799" algn="ctr">
              <a:lnSpc>
                <a:spcPts val="4199"/>
              </a:lnSpc>
              <a:buFont typeface="Arial"/>
              <a:buChar char="⚬"/>
            </a:pPr>
            <a:r>
              <a:rPr lang="en-US" sz="2999">
                <a:solidFill>
                  <a:srgbClr val="163D06"/>
                </a:solidFill>
                <a:latin typeface="Dosis Bold"/>
              </a:rPr>
              <a:t>RMSE: 12.26</a:t>
            </a:r>
          </a:p>
          <a:p>
            <a:pPr marL="647698" lvl="1" indent="-323849" algn="ctr">
              <a:lnSpc>
                <a:spcPts val="4199"/>
              </a:lnSpc>
              <a:buAutoNum type="arabicPeriod"/>
            </a:pPr>
            <a:r>
              <a:rPr lang="en-US" sz="2999">
                <a:solidFill>
                  <a:srgbClr val="163D06"/>
                </a:solidFill>
                <a:latin typeface="Dosis Bold"/>
              </a:rPr>
              <a:t>Decision Tree:</a:t>
            </a:r>
          </a:p>
          <a:p>
            <a:pPr marL="1295397" lvl="2" indent="-431799" algn="ctr">
              <a:lnSpc>
                <a:spcPts val="4199"/>
              </a:lnSpc>
              <a:buFont typeface="Arial"/>
              <a:buChar char="⚬"/>
            </a:pPr>
            <a:r>
              <a:rPr lang="en-US" sz="2999">
                <a:solidFill>
                  <a:srgbClr val="163D06"/>
                </a:solidFill>
                <a:latin typeface="Dosis Bold"/>
              </a:rPr>
              <a:t>RMSE: 26.67</a:t>
            </a:r>
          </a:p>
          <a:p>
            <a:pPr algn="ctr">
              <a:lnSpc>
                <a:spcPts val="4199"/>
              </a:lnSpc>
            </a:pPr>
            <a:r>
              <a:rPr lang="en-US" sz="2999">
                <a:solidFill>
                  <a:srgbClr val="163D06"/>
                </a:solidFill>
                <a:latin typeface="Dosis Bold"/>
              </a:rPr>
              <a:t>'</a:t>
            </a:r>
          </a:p>
          <a:p>
            <a:pPr algn="ctr">
              <a:lnSpc>
                <a:spcPts val="4199"/>
              </a:lnSpc>
            </a:pPr>
            <a:endParaRPr lang="en-US" sz="2999">
              <a:solidFill>
                <a:srgbClr val="163D06"/>
              </a:solidFill>
              <a:latin typeface="Dosis Bold"/>
            </a:endParaRPr>
          </a:p>
        </p:txBody>
      </p:sp>
      <p:sp>
        <p:nvSpPr>
          <p:cNvPr id="5" name="TextBox 5"/>
          <p:cNvSpPr txBox="1"/>
          <p:nvPr/>
        </p:nvSpPr>
        <p:spPr>
          <a:xfrm>
            <a:off x="0" y="8644255"/>
            <a:ext cx="18288000" cy="1047750"/>
          </a:xfrm>
          <a:prstGeom prst="rect">
            <a:avLst/>
          </a:prstGeom>
        </p:spPr>
        <p:txBody>
          <a:bodyPr lIns="0" tIns="0" rIns="0" bIns="0" rtlCol="0" anchor="t">
            <a:spAutoFit/>
          </a:bodyPr>
          <a:lstStyle/>
          <a:p>
            <a:pPr algn="ctr">
              <a:lnSpc>
                <a:spcPts val="4200"/>
              </a:lnSpc>
            </a:pPr>
            <a:r>
              <a:rPr lang="en-US" sz="3000">
                <a:solidFill>
                  <a:srgbClr val="000000"/>
                </a:solidFill>
                <a:latin typeface="Dosis"/>
              </a:rPr>
              <a:t>XGBoost model demonstrates the lowest RMSE, suggesting it provides the most accurate predictions among the evaluated models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sp>
        <p:nvSpPr>
          <p:cNvPr id="2" name="TextBox 2"/>
          <p:cNvSpPr txBox="1"/>
          <p:nvPr/>
        </p:nvSpPr>
        <p:spPr>
          <a:xfrm>
            <a:off x="536292" y="1321830"/>
            <a:ext cx="17751708" cy="5848350"/>
          </a:xfrm>
          <a:prstGeom prst="rect">
            <a:avLst/>
          </a:prstGeom>
        </p:spPr>
        <p:txBody>
          <a:bodyPr lIns="0" tIns="0" rIns="0" bIns="0" rtlCol="0" anchor="t">
            <a:spAutoFit/>
          </a:bodyPr>
          <a:lstStyle/>
          <a:p>
            <a:pPr algn="l">
              <a:lnSpc>
                <a:spcPts val="4200"/>
              </a:lnSpc>
            </a:pPr>
            <a:r>
              <a:rPr lang="en-US" sz="3000">
                <a:solidFill>
                  <a:srgbClr val="163D06"/>
                </a:solidFill>
                <a:latin typeface="Dosis Bold"/>
              </a:rPr>
              <a:t>It's evident that the Random Forest and XGBoost outperform the Linear Regression and Desicion Tree models in terms of predictive performance. Both Random Forest and XGBoost achieved high scores of approximately 0.9, indicating strong predictive capabilities.</a:t>
            </a:r>
          </a:p>
          <a:p>
            <a:pPr algn="l">
              <a:lnSpc>
                <a:spcPts val="4200"/>
              </a:lnSpc>
            </a:pPr>
            <a:r>
              <a:rPr lang="en-US" sz="3000">
                <a:solidFill>
                  <a:srgbClr val="163D06"/>
                </a:solidFill>
                <a:latin typeface="Dosis Bold"/>
              </a:rPr>
              <a:t>While Linear Regression scored approximately 0.5, suggesting moderate performance, it falls behind the other models significantly.</a:t>
            </a:r>
          </a:p>
          <a:p>
            <a:pPr algn="l">
              <a:lnSpc>
                <a:spcPts val="4200"/>
              </a:lnSpc>
            </a:pPr>
            <a:r>
              <a:rPr lang="en-US" sz="3000">
                <a:solidFill>
                  <a:srgbClr val="163D06"/>
                </a:solidFill>
                <a:latin typeface="Dosis Bold"/>
              </a:rPr>
              <a:t>Desicion tree model , with a score of approximately 0.8, demonstrates good performance but is slightly lower than both Random Forest and Decision Tree.</a:t>
            </a:r>
          </a:p>
          <a:p>
            <a:pPr algn="l">
              <a:lnSpc>
                <a:spcPts val="4200"/>
              </a:lnSpc>
            </a:pPr>
            <a:r>
              <a:rPr lang="en-US" sz="3000">
                <a:solidFill>
                  <a:srgbClr val="163D06"/>
                </a:solidFill>
                <a:latin typeface="Dosis Bold"/>
              </a:rPr>
              <a:t>Therefore,  from this comparison the Random Forest and XGBoost are the most effective models for the given task, with Random Forest having a slight edge due to its ensemble nature, which often enhances robustness and generalizability.</a:t>
            </a:r>
          </a:p>
          <a:p>
            <a:pPr algn="l">
              <a:lnSpc>
                <a:spcPts val="4200"/>
              </a:lnSpc>
            </a:pPr>
            <a:endParaRPr lang="en-US" sz="3000">
              <a:solidFill>
                <a:srgbClr val="163D06"/>
              </a:solidFill>
              <a:latin typeface="Dosis 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sp>
        <p:nvSpPr>
          <p:cNvPr id="2" name="Freeform 2"/>
          <p:cNvSpPr/>
          <p:nvPr/>
        </p:nvSpPr>
        <p:spPr>
          <a:xfrm rot="-5400000" flipV="1">
            <a:off x="14923859" y="165482"/>
            <a:ext cx="2616191" cy="2908085"/>
          </a:xfrm>
          <a:custGeom>
            <a:avLst/>
            <a:gdLst/>
            <a:ahLst/>
            <a:cxnLst/>
            <a:rect l="l" t="t" r="r" b="b"/>
            <a:pathLst>
              <a:path w="2616191" h="2908085">
                <a:moveTo>
                  <a:pt x="0" y="2908085"/>
                </a:moveTo>
                <a:lnTo>
                  <a:pt x="2616190" y="2908085"/>
                </a:lnTo>
                <a:lnTo>
                  <a:pt x="2616190" y="0"/>
                </a:lnTo>
                <a:lnTo>
                  <a:pt x="0" y="0"/>
                </a:lnTo>
                <a:lnTo>
                  <a:pt x="0" y="2908085"/>
                </a:lnTo>
                <a:close/>
              </a:path>
            </a:pathLst>
          </a:custGeom>
          <a:blipFill>
            <a:blip r:embed="rId2">
              <a:extLst>
                <a:ext uri="{96DAC541-7B7A-43D3-8B79-37D633B846F1}">
                  <asvg:svgBlip xmlns:asvg="http://schemas.microsoft.com/office/drawing/2016/SVG/main" r:embed="rId3"/>
                </a:ext>
              </a:extLst>
            </a:blip>
            <a:stretch>
              <a:fillRect l="-34737" b="-40333"/>
            </a:stretch>
          </a:blipFill>
        </p:spPr>
      </p:sp>
      <p:sp>
        <p:nvSpPr>
          <p:cNvPr id="3" name="Freeform 3"/>
          <p:cNvSpPr/>
          <p:nvPr/>
        </p:nvSpPr>
        <p:spPr>
          <a:xfrm rot="-5400000" flipH="1">
            <a:off x="480350" y="6496215"/>
            <a:ext cx="2616191" cy="2908085"/>
          </a:xfrm>
          <a:custGeom>
            <a:avLst/>
            <a:gdLst/>
            <a:ahLst/>
            <a:cxnLst/>
            <a:rect l="l" t="t" r="r" b="b"/>
            <a:pathLst>
              <a:path w="2616191" h="2908085">
                <a:moveTo>
                  <a:pt x="2616191" y="0"/>
                </a:moveTo>
                <a:lnTo>
                  <a:pt x="0" y="0"/>
                </a:lnTo>
                <a:lnTo>
                  <a:pt x="0" y="2908085"/>
                </a:lnTo>
                <a:lnTo>
                  <a:pt x="2616191" y="2908085"/>
                </a:lnTo>
                <a:lnTo>
                  <a:pt x="2616191" y="0"/>
                </a:lnTo>
                <a:close/>
              </a:path>
            </a:pathLst>
          </a:custGeom>
          <a:blipFill>
            <a:blip r:embed="rId2">
              <a:extLst>
                <a:ext uri="{96DAC541-7B7A-43D3-8B79-37D633B846F1}">
                  <asvg:svgBlip xmlns:asvg="http://schemas.microsoft.com/office/drawing/2016/SVG/main" r:embed="rId3"/>
                </a:ext>
              </a:extLst>
            </a:blip>
            <a:stretch>
              <a:fillRect l="-34737" b="-40333"/>
            </a:stretch>
          </a:blipFill>
        </p:spPr>
      </p:sp>
      <p:sp>
        <p:nvSpPr>
          <p:cNvPr id="4" name="TextBox 4"/>
          <p:cNvSpPr txBox="1"/>
          <p:nvPr/>
        </p:nvSpPr>
        <p:spPr>
          <a:xfrm>
            <a:off x="3510088" y="1251225"/>
            <a:ext cx="11267823" cy="669925"/>
          </a:xfrm>
          <a:prstGeom prst="rect">
            <a:avLst/>
          </a:prstGeom>
        </p:spPr>
        <p:txBody>
          <a:bodyPr lIns="0" tIns="0" rIns="0" bIns="0" rtlCol="0" anchor="t">
            <a:spAutoFit/>
          </a:bodyPr>
          <a:lstStyle/>
          <a:p>
            <a:pPr algn="ctr">
              <a:lnSpc>
                <a:spcPts val="5599"/>
              </a:lnSpc>
              <a:spcBef>
                <a:spcPct val="0"/>
              </a:spcBef>
            </a:pPr>
            <a:r>
              <a:rPr lang="en-US" sz="3999">
                <a:solidFill>
                  <a:srgbClr val="163D06"/>
                </a:solidFill>
                <a:latin typeface="CS Gordon Rounded"/>
              </a:rPr>
              <a:t>CONCLUSIONS</a:t>
            </a:r>
          </a:p>
        </p:txBody>
      </p:sp>
      <p:sp>
        <p:nvSpPr>
          <p:cNvPr id="5" name="TextBox 5"/>
          <p:cNvSpPr txBox="1"/>
          <p:nvPr/>
        </p:nvSpPr>
        <p:spPr>
          <a:xfrm>
            <a:off x="146261" y="2603070"/>
            <a:ext cx="18141739" cy="2647950"/>
          </a:xfrm>
          <a:prstGeom prst="rect">
            <a:avLst/>
          </a:prstGeom>
        </p:spPr>
        <p:txBody>
          <a:bodyPr lIns="0" tIns="0" rIns="0" bIns="0" rtlCol="0" anchor="t">
            <a:spAutoFit/>
          </a:bodyPr>
          <a:lstStyle/>
          <a:p>
            <a:pPr algn="l">
              <a:lnSpc>
                <a:spcPts val="4200"/>
              </a:lnSpc>
            </a:pPr>
            <a:r>
              <a:rPr lang="en-US" sz="3000" dirty="0">
                <a:solidFill>
                  <a:srgbClr val="163D06"/>
                </a:solidFill>
                <a:latin typeface="Dosis Bold"/>
              </a:rPr>
              <a:t>The interpretation of results from the comparison of different machine learning models in agricultural markets underscores the critical role of data-driven insights in shaping decision-making processes and driving positive outcomes. Agriculture is inherently influenced by various factors such as weather patterns, soil conditions, market demand, and governmental policies. Therefore, having accurate predictive models can provide invaluable guidance to stakeholders involved in agricultural activities.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sp>
        <p:nvSpPr>
          <p:cNvPr id="2" name="TextBox 2"/>
          <p:cNvSpPr txBox="1"/>
          <p:nvPr/>
        </p:nvSpPr>
        <p:spPr>
          <a:xfrm>
            <a:off x="3118354" y="358775"/>
            <a:ext cx="11267823" cy="669925"/>
          </a:xfrm>
          <a:prstGeom prst="rect">
            <a:avLst/>
          </a:prstGeom>
        </p:spPr>
        <p:txBody>
          <a:bodyPr lIns="0" tIns="0" rIns="0" bIns="0" rtlCol="0" anchor="t">
            <a:spAutoFit/>
          </a:bodyPr>
          <a:lstStyle/>
          <a:p>
            <a:pPr algn="ctr">
              <a:lnSpc>
                <a:spcPts val="5599"/>
              </a:lnSpc>
              <a:spcBef>
                <a:spcPct val="0"/>
              </a:spcBef>
            </a:pPr>
            <a:r>
              <a:rPr lang="en-US" sz="3999">
                <a:solidFill>
                  <a:srgbClr val="163D06"/>
                </a:solidFill>
                <a:latin typeface="CS Gordon Rounded"/>
              </a:rPr>
              <a:t>RECOMMENDATIONS</a:t>
            </a:r>
          </a:p>
        </p:txBody>
      </p:sp>
      <p:sp>
        <p:nvSpPr>
          <p:cNvPr id="3" name="Freeform 3"/>
          <p:cNvSpPr/>
          <p:nvPr/>
        </p:nvSpPr>
        <p:spPr>
          <a:xfrm flipH="1">
            <a:off x="-601760" y="8357668"/>
            <a:ext cx="4040700" cy="2298148"/>
          </a:xfrm>
          <a:custGeom>
            <a:avLst/>
            <a:gdLst/>
            <a:ahLst/>
            <a:cxnLst/>
            <a:rect l="l" t="t" r="r" b="b"/>
            <a:pathLst>
              <a:path w="4040700" h="2298148">
                <a:moveTo>
                  <a:pt x="4040701" y="0"/>
                </a:moveTo>
                <a:lnTo>
                  <a:pt x="0" y="0"/>
                </a:lnTo>
                <a:lnTo>
                  <a:pt x="0" y="2298148"/>
                </a:lnTo>
                <a:lnTo>
                  <a:pt x="4040701" y="2298148"/>
                </a:lnTo>
                <a:lnTo>
                  <a:pt x="404070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V="1">
            <a:off x="14777912" y="-376999"/>
            <a:ext cx="4040700" cy="2298148"/>
          </a:xfrm>
          <a:custGeom>
            <a:avLst/>
            <a:gdLst/>
            <a:ahLst/>
            <a:cxnLst/>
            <a:rect l="l" t="t" r="r" b="b"/>
            <a:pathLst>
              <a:path w="4040700" h="2298148">
                <a:moveTo>
                  <a:pt x="0" y="2298149"/>
                </a:moveTo>
                <a:lnTo>
                  <a:pt x="4040700" y="2298149"/>
                </a:lnTo>
                <a:lnTo>
                  <a:pt x="4040700" y="0"/>
                </a:lnTo>
                <a:lnTo>
                  <a:pt x="0" y="0"/>
                </a:lnTo>
                <a:lnTo>
                  <a:pt x="0" y="229814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5400000">
            <a:off x="16831957" y="7804258"/>
            <a:ext cx="2616191" cy="2908085"/>
          </a:xfrm>
          <a:custGeom>
            <a:avLst/>
            <a:gdLst/>
            <a:ahLst/>
            <a:cxnLst/>
            <a:rect l="l" t="t" r="r" b="b"/>
            <a:pathLst>
              <a:path w="2616191" h="2908085">
                <a:moveTo>
                  <a:pt x="0" y="0"/>
                </a:moveTo>
                <a:lnTo>
                  <a:pt x="2616190" y="0"/>
                </a:lnTo>
                <a:lnTo>
                  <a:pt x="2616190" y="2908084"/>
                </a:lnTo>
                <a:lnTo>
                  <a:pt x="0" y="2908084"/>
                </a:lnTo>
                <a:lnTo>
                  <a:pt x="0" y="0"/>
                </a:lnTo>
                <a:close/>
              </a:path>
            </a:pathLst>
          </a:custGeom>
          <a:blipFill>
            <a:blip r:embed="rId4">
              <a:extLst>
                <a:ext uri="{96DAC541-7B7A-43D3-8B79-37D633B846F1}">
                  <asvg:svgBlip xmlns:asvg="http://schemas.microsoft.com/office/drawing/2016/SVG/main" r:embed="rId5"/>
                </a:ext>
              </a:extLst>
            </a:blip>
            <a:stretch>
              <a:fillRect l="-34737" b="-40333"/>
            </a:stretch>
          </a:blipFill>
        </p:spPr>
      </p:sp>
      <p:sp>
        <p:nvSpPr>
          <p:cNvPr id="6" name="Freeform 6"/>
          <p:cNvSpPr/>
          <p:nvPr/>
        </p:nvSpPr>
        <p:spPr>
          <a:xfrm rot="-5400000" flipH="1" flipV="1">
            <a:off x="-1160147" y="-136143"/>
            <a:ext cx="2616191" cy="2908085"/>
          </a:xfrm>
          <a:custGeom>
            <a:avLst/>
            <a:gdLst/>
            <a:ahLst/>
            <a:cxnLst/>
            <a:rect l="l" t="t" r="r" b="b"/>
            <a:pathLst>
              <a:path w="2616191" h="2908085">
                <a:moveTo>
                  <a:pt x="2616190" y="2908085"/>
                </a:moveTo>
                <a:lnTo>
                  <a:pt x="0" y="2908085"/>
                </a:lnTo>
                <a:lnTo>
                  <a:pt x="0" y="0"/>
                </a:lnTo>
                <a:lnTo>
                  <a:pt x="2616190" y="0"/>
                </a:lnTo>
                <a:lnTo>
                  <a:pt x="2616190" y="2908085"/>
                </a:lnTo>
                <a:close/>
              </a:path>
            </a:pathLst>
          </a:custGeom>
          <a:blipFill>
            <a:blip r:embed="rId4">
              <a:extLst>
                <a:ext uri="{96DAC541-7B7A-43D3-8B79-37D633B846F1}">
                  <asvg:svgBlip xmlns:asvg="http://schemas.microsoft.com/office/drawing/2016/SVG/main" r:embed="rId5"/>
                </a:ext>
              </a:extLst>
            </a:blip>
            <a:stretch>
              <a:fillRect l="-34737" b="-40333"/>
            </a:stretch>
          </a:blipFill>
        </p:spPr>
      </p:sp>
      <p:sp>
        <p:nvSpPr>
          <p:cNvPr id="7" name="TextBox 7"/>
          <p:cNvSpPr txBox="1"/>
          <p:nvPr/>
        </p:nvSpPr>
        <p:spPr>
          <a:xfrm>
            <a:off x="1306094" y="971550"/>
            <a:ext cx="18288000" cy="9582150"/>
          </a:xfrm>
          <a:prstGeom prst="rect">
            <a:avLst/>
          </a:prstGeom>
        </p:spPr>
        <p:txBody>
          <a:bodyPr lIns="0" tIns="0" rIns="0" bIns="0" rtlCol="0" anchor="t">
            <a:spAutoFit/>
          </a:bodyPr>
          <a:lstStyle/>
          <a:p>
            <a:pPr marL="457200" indent="-457200" algn="l">
              <a:lnSpc>
                <a:spcPts val="4200"/>
              </a:lnSpc>
              <a:buFont typeface="Arial" panose="020B0604020202020204" pitchFamily="34" charset="0"/>
              <a:buChar char="•"/>
            </a:pPr>
            <a:r>
              <a:rPr lang="en-US" sz="3000" dirty="0">
                <a:solidFill>
                  <a:srgbClr val="163D06"/>
                </a:solidFill>
                <a:latin typeface="Dosis Bold"/>
              </a:rPr>
              <a:t>Seasonal Planning:</a:t>
            </a:r>
          </a:p>
          <a:p>
            <a:pPr algn="l">
              <a:lnSpc>
                <a:spcPts val="4200"/>
              </a:lnSpc>
            </a:pPr>
            <a:r>
              <a:rPr lang="en-US" sz="3000" dirty="0">
                <a:solidFill>
                  <a:srgbClr val="163D06"/>
                </a:solidFill>
                <a:latin typeface="Dosis Bold"/>
              </a:rPr>
              <a:t>Farmers and traders analyze historical data to identify seasonal trends in demand and pricing for crops.</a:t>
            </a:r>
          </a:p>
          <a:p>
            <a:pPr algn="l">
              <a:lnSpc>
                <a:spcPts val="4200"/>
              </a:lnSpc>
            </a:pPr>
            <a:r>
              <a:rPr lang="en-US" sz="3000" dirty="0">
                <a:solidFill>
                  <a:srgbClr val="163D06"/>
                </a:solidFill>
                <a:latin typeface="Dosis Bold"/>
              </a:rPr>
              <a:t>Crop rotation and timing are planned to optimize yields based on these trends.</a:t>
            </a:r>
          </a:p>
          <a:p>
            <a:pPr algn="l">
              <a:lnSpc>
                <a:spcPts val="4200"/>
              </a:lnSpc>
            </a:pPr>
            <a:r>
              <a:rPr lang="en-US" sz="3000" dirty="0">
                <a:solidFill>
                  <a:srgbClr val="163D06"/>
                </a:solidFill>
                <a:latin typeface="Dosis Bold"/>
              </a:rPr>
              <a:t>Marketing strategies are adjusted during peak seasons to maximize profits.</a:t>
            </a:r>
          </a:p>
          <a:p>
            <a:pPr marL="457200" indent="-457200" algn="l">
              <a:lnSpc>
                <a:spcPts val="4200"/>
              </a:lnSpc>
              <a:buFont typeface="Arial" panose="020B0604020202020204" pitchFamily="34" charset="0"/>
              <a:buChar char="•"/>
            </a:pPr>
            <a:r>
              <a:rPr lang="en-US" sz="3000" dirty="0">
                <a:solidFill>
                  <a:srgbClr val="163D06"/>
                </a:solidFill>
                <a:latin typeface="Dosis Bold"/>
              </a:rPr>
              <a:t>Diversification Strategies:</a:t>
            </a:r>
          </a:p>
          <a:p>
            <a:pPr algn="l">
              <a:lnSpc>
                <a:spcPts val="4200"/>
              </a:lnSpc>
            </a:pPr>
            <a:r>
              <a:rPr lang="en-US" sz="3000" dirty="0">
                <a:solidFill>
                  <a:srgbClr val="163D06"/>
                </a:solidFill>
                <a:latin typeface="Dosis Bold"/>
              </a:rPr>
              <a:t>Farmers diversify crop portfolios to spread risks related to price volatility and climate uncertainties.</a:t>
            </a:r>
          </a:p>
          <a:p>
            <a:pPr algn="l">
              <a:lnSpc>
                <a:spcPts val="4200"/>
              </a:lnSpc>
            </a:pPr>
            <a:r>
              <a:rPr lang="en-US" sz="3000" dirty="0">
                <a:solidFill>
                  <a:srgbClr val="163D06"/>
                </a:solidFill>
                <a:latin typeface="Dosis Bold"/>
              </a:rPr>
              <a:t>Exploring new markets and adding value to products can reduce dependency on fluctuating prices.</a:t>
            </a:r>
          </a:p>
          <a:p>
            <a:pPr marL="457200" indent="-457200" algn="l">
              <a:lnSpc>
                <a:spcPts val="4200"/>
              </a:lnSpc>
              <a:buFont typeface="Arial" panose="020B0604020202020204" pitchFamily="34" charset="0"/>
              <a:buChar char="•"/>
            </a:pPr>
            <a:r>
              <a:rPr lang="en-US" sz="3000" dirty="0">
                <a:solidFill>
                  <a:srgbClr val="163D06"/>
                </a:solidFill>
                <a:latin typeface="Dosis Bold"/>
              </a:rPr>
              <a:t>Policy Interventions:</a:t>
            </a:r>
          </a:p>
          <a:p>
            <a:pPr algn="l">
              <a:lnSpc>
                <a:spcPts val="4200"/>
              </a:lnSpc>
            </a:pPr>
            <a:r>
              <a:rPr lang="en-US" sz="3000" dirty="0">
                <a:solidFill>
                  <a:srgbClr val="163D06"/>
                </a:solidFill>
                <a:latin typeface="Dosis Bold"/>
              </a:rPr>
              <a:t>Governments implement price stabilization mechanisms (e.g., price floors, subsidies) to protect farmers and maintain affordable prices.</a:t>
            </a:r>
          </a:p>
          <a:p>
            <a:pPr algn="l">
              <a:lnSpc>
                <a:spcPts val="4200"/>
              </a:lnSpc>
            </a:pPr>
            <a:r>
              <a:rPr lang="en-US" sz="3000" dirty="0">
                <a:solidFill>
                  <a:srgbClr val="163D06"/>
                </a:solidFill>
                <a:latin typeface="Dosis Bold"/>
              </a:rPr>
              <a:t>Market information systems empower informed decision-making and reduce information asymmetry.</a:t>
            </a:r>
          </a:p>
          <a:p>
            <a:pPr algn="l">
              <a:lnSpc>
                <a:spcPts val="4200"/>
              </a:lnSpc>
            </a:pPr>
            <a:r>
              <a:rPr lang="en-US" sz="3000" dirty="0">
                <a:solidFill>
                  <a:srgbClr val="163D06"/>
                </a:solidFill>
                <a:latin typeface="Dosis Bold"/>
              </a:rPr>
              <a:t>Infrastructure development enhances market access and reduces losses.</a:t>
            </a:r>
          </a:p>
          <a:p>
            <a:pPr marL="457200" indent="-457200" algn="l">
              <a:lnSpc>
                <a:spcPts val="4200"/>
              </a:lnSpc>
              <a:buFont typeface="Arial" panose="020B0604020202020204" pitchFamily="34" charset="0"/>
              <a:buChar char="•"/>
            </a:pPr>
            <a:r>
              <a:rPr lang="en-US" sz="3000" dirty="0">
                <a:solidFill>
                  <a:srgbClr val="163D06"/>
                </a:solidFill>
                <a:latin typeface="Dosis Bold"/>
              </a:rPr>
              <a:t>Investment Opportunities:</a:t>
            </a:r>
          </a:p>
          <a:p>
            <a:pPr algn="l">
              <a:lnSpc>
                <a:spcPts val="4200"/>
              </a:lnSpc>
            </a:pPr>
            <a:r>
              <a:rPr lang="en-US" sz="3000" dirty="0">
                <a:solidFill>
                  <a:srgbClr val="163D06"/>
                </a:solidFill>
                <a:latin typeface="Dosis Bold"/>
              </a:rPr>
              <a:t>Investors can explore value chain investments (production, processing, storage, transportation, marketing) to contribute to sectoral growth.</a:t>
            </a:r>
          </a:p>
          <a:p>
            <a:pPr algn="l">
              <a:lnSpc>
                <a:spcPts val="4200"/>
              </a:lnSpc>
            </a:pPr>
            <a:r>
              <a:rPr lang="en-US" sz="3000" dirty="0">
                <a:solidFill>
                  <a:srgbClr val="163D06"/>
                </a:solidFill>
                <a:latin typeface="Dosis Bold"/>
              </a:rPr>
              <a:t>Analyzing regional market dynamics helps identify high-growth markets.</a:t>
            </a:r>
          </a:p>
          <a:p>
            <a:pPr algn="l">
              <a:lnSpc>
                <a:spcPts val="4200"/>
              </a:lnSpc>
            </a:pPr>
            <a:r>
              <a:rPr lang="en-US" sz="3000" dirty="0">
                <a:solidFill>
                  <a:srgbClr val="163D06"/>
                </a:solidFill>
                <a:latin typeface="Dosis Bold"/>
              </a:rPr>
              <a:t>Technology-driven solutions improve productivity and sustainability.</a:t>
            </a:r>
          </a:p>
          <a:p>
            <a:pPr algn="ctr">
              <a:lnSpc>
                <a:spcPts val="4200"/>
              </a:lnSpc>
            </a:pPr>
            <a:endParaRPr lang="en-US" sz="3000" dirty="0">
              <a:solidFill>
                <a:srgbClr val="163D06"/>
              </a:solidFill>
              <a:latin typeface="Dosis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sp>
        <p:nvSpPr>
          <p:cNvPr id="2" name="Freeform 2"/>
          <p:cNvSpPr/>
          <p:nvPr/>
        </p:nvSpPr>
        <p:spPr>
          <a:xfrm rot="5400000">
            <a:off x="2163699" y="5709159"/>
            <a:ext cx="1844802" cy="4114800"/>
          </a:xfrm>
          <a:custGeom>
            <a:avLst/>
            <a:gdLst/>
            <a:ahLst/>
            <a:cxnLst/>
            <a:rect l="l" t="t" r="r" b="b"/>
            <a:pathLst>
              <a:path w="1844802" h="4114800">
                <a:moveTo>
                  <a:pt x="0" y="0"/>
                </a:moveTo>
                <a:lnTo>
                  <a:pt x="1844802" y="0"/>
                </a:lnTo>
                <a:lnTo>
                  <a:pt x="184480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4279499" y="463041"/>
            <a:ext cx="1844802" cy="4114800"/>
          </a:xfrm>
          <a:custGeom>
            <a:avLst/>
            <a:gdLst/>
            <a:ahLst/>
            <a:cxnLst/>
            <a:rect l="l" t="t" r="r" b="b"/>
            <a:pathLst>
              <a:path w="1844802" h="4114800">
                <a:moveTo>
                  <a:pt x="0" y="0"/>
                </a:moveTo>
                <a:lnTo>
                  <a:pt x="1844802" y="0"/>
                </a:lnTo>
                <a:lnTo>
                  <a:pt x="184480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a:grpSpLocks noChangeAspect="1"/>
          </p:cNvGrpSpPr>
          <p:nvPr/>
        </p:nvGrpSpPr>
        <p:grpSpPr>
          <a:xfrm>
            <a:off x="2947040" y="-1053435"/>
            <a:ext cx="12393920" cy="12393870"/>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234" r="-25234"/>
              </a:stretch>
            </a:blipFill>
          </p:spPr>
        </p:sp>
      </p:grpSp>
      <p:sp>
        <p:nvSpPr>
          <p:cNvPr id="6" name="Freeform 6"/>
          <p:cNvSpPr/>
          <p:nvPr/>
        </p:nvSpPr>
        <p:spPr>
          <a:xfrm flipH="1">
            <a:off x="3679293" y="3301745"/>
            <a:ext cx="10929413" cy="2623059"/>
          </a:xfrm>
          <a:custGeom>
            <a:avLst/>
            <a:gdLst/>
            <a:ahLst/>
            <a:cxnLst/>
            <a:rect l="l" t="t" r="r" b="b"/>
            <a:pathLst>
              <a:path w="10929413" h="2623059">
                <a:moveTo>
                  <a:pt x="10929414" y="0"/>
                </a:moveTo>
                <a:lnTo>
                  <a:pt x="0" y="0"/>
                </a:lnTo>
                <a:lnTo>
                  <a:pt x="0" y="2623060"/>
                </a:lnTo>
                <a:lnTo>
                  <a:pt x="10929414" y="2623060"/>
                </a:lnTo>
                <a:lnTo>
                  <a:pt x="10929414" y="0"/>
                </a:lnTo>
                <a:close/>
              </a:path>
            </a:pathLst>
          </a:custGeom>
          <a:blipFill>
            <a:blip r:embed="rId5">
              <a:alphaModFix amt="85000"/>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4376395" y="3959225"/>
            <a:ext cx="9535210" cy="1184275"/>
          </a:xfrm>
          <a:prstGeom prst="rect">
            <a:avLst/>
          </a:prstGeom>
        </p:spPr>
        <p:txBody>
          <a:bodyPr lIns="0" tIns="0" rIns="0" bIns="0" rtlCol="0" anchor="t">
            <a:spAutoFit/>
          </a:bodyPr>
          <a:lstStyle/>
          <a:p>
            <a:pPr algn="ctr">
              <a:lnSpc>
                <a:spcPts val="9799"/>
              </a:lnSpc>
              <a:spcBef>
                <a:spcPct val="0"/>
              </a:spcBef>
            </a:pPr>
            <a:r>
              <a:rPr lang="en-US" sz="6999">
                <a:solidFill>
                  <a:srgbClr val="FFFFFF"/>
                </a:solidFill>
                <a:latin typeface="CS Gordon Rounded"/>
              </a:rPr>
              <a:t>THANK YOU</a:t>
            </a:r>
          </a:p>
        </p:txBody>
      </p:sp>
      <p:sp>
        <p:nvSpPr>
          <p:cNvPr id="8" name="Freeform 8"/>
          <p:cNvSpPr/>
          <p:nvPr/>
        </p:nvSpPr>
        <p:spPr>
          <a:xfrm flipH="1">
            <a:off x="-1287140" y="-2307234"/>
            <a:ext cx="4631679" cy="5362291"/>
          </a:xfrm>
          <a:custGeom>
            <a:avLst/>
            <a:gdLst/>
            <a:ahLst/>
            <a:cxnLst/>
            <a:rect l="l" t="t" r="r" b="b"/>
            <a:pathLst>
              <a:path w="4631679" h="5362291">
                <a:moveTo>
                  <a:pt x="4631680" y="0"/>
                </a:moveTo>
                <a:lnTo>
                  <a:pt x="0" y="0"/>
                </a:lnTo>
                <a:lnTo>
                  <a:pt x="0" y="5362291"/>
                </a:lnTo>
                <a:lnTo>
                  <a:pt x="4631680" y="5362291"/>
                </a:lnTo>
                <a:lnTo>
                  <a:pt x="463168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flipH="1">
            <a:off x="14943460" y="7202414"/>
            <a:ext cx="4631679" cy="5362291"/>
          </a:xfrm>
          <a:custGeom>
            <a:avLst/>
            <a:gdLst/>
            <a:ahLst/>
            <a:cxnLst/>
            <a:rect l="l" t="t" r="r" b="b"/>
            <a:pathLst>
              <a:path w="4631679" h="5362291">
                <a:moveTo>
                  <a:pt x="4631680" y="0"/>
                </a:moveTo>
                <a:lnTo>
                  <a:pt x="0" y="0"/>
                </a:lnTo>
                <a:lnTo>
                  <a:pt x="0" y="5362292"/>
                </a:lnTo>
                <a:lnTo>
                  <a:pt x="4631680" y="5362292"/>
                </a:lnTo>
                <a:lnTo>
                  <a:pt x="463168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sp>
        <p:nvSpPr>
          <p:cNvPr id="2" name="Freeform 2"/>
          <p:cNvSpPr/>
          <p:nvPr/>
        </p:nvSpPr>
        <p:spPr>
          <a:xfrm>
            <a:off x="3881300" y="677440"/>
            <a:ext cx="7031913" cy="1687659"/>
          </a:xfrm>
          <a:custGeom>
            <a:avLst/>
            <a:gdLst/>
            <a:ahLst/>
            <a:cxnLst/>
            <a:rect l="l" t="t" r="r" b="b"/>
            <a:pathLst>
              <a:path w="7031913" h="1687659">
                <a:moveTo>
                  <a:pt x="0" y="0"/>
                </a:moveTo>
                <a:lnTo>
                  <a:pt x="7031913" y="0"/>
                </a:lnTo>
                <a:lnTo>
                  <a:pt x="7031913" y="1687659"/>
                </a:lnTo>
                <a:lnTo>
                  <a:pt x="0" y="16876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510088" y="2120624"/>
            <a:ext cx="12505325" cy="13315950"/>
          </a:xfrm>
          <a:prstGeom prst="rect">
            <a:avLst/>
          </a:prstGeom>
        </p:spPr>
        <p:txBody>
          <a:bodyPr lIns="0" tIns="0" rIns="0" bIns="0" rtlCol="0" anchor="t">
            <a:spAutoFit/>
          </a:bodyPr>
          <a:lstStyle/>
          <a:p>
            <a:pPr algn="l">
              <a:lnSpc>
                <a:spcPts val="4200"/>
              </a:lnSpc>
            </a:pPr>
            <a:r>
              <a:rPr lang="en-US" sz="3000">
                <a:solidFill>
                  <a:srgbClr val="163D06"/>
                </a:solidFill>
                <a:latin typeface="Dosis Bold"/>
              </a:rPr>
              <a:t>Datawise Solutions specialises in cutting-edge data analytics and consulting services to help organisations leverage the value of their data. With a team of professional data scientists, analysts, and consultants, we aim to assist organizations in gaining insights, making informed decisions, and driving growth.</a:t>
            </a:r>
          </a:p>
          <a:p>
            <a:pPr algn="l">
              <a:lnSpc>
                <a:spcPts val="4200"/>
              </a:lnSpc>
            </a:pPr>
            <a:r>
              <a:rPr lang="en-US" sz="3000">
                <a:solidFill>
                  <a:srgbClr val="163D06"/>
                </a:solidFill>
                <a:latin typeface="Dosis Bold"/>
              </a:rPr>
              <a:t>Our goal is to transform raw data into actionable intelligence, whether it's streamlining operations, enhancing marketing strategies, improving customer experiences, or fostering innovation. We offer a range of services, from data collection and cleansing to advanced analytics and predictive modeling, tailored to meet your specific needs.</a:t>
            </a:r>
          </a:p>
          <a:p>
            <a:pPr algn="l">
              <a:lnSpc>
                <a:spcPts val="4200"/>
              </a:lnSpc>
            </a:pPr>
            <a:r>
              <a:rPr lang="en-US" sz="3000">
                <a:solidFill>
                  <a:srgbClr val="163D06"/>
                </a:solidFill>
                <a:latin typeface="Dosis Bold"/>
              </a:rPr>
              <a:t>Through a collaborative approach, we ensure a deep understanding of your business objectives to deliver solutions that yield tangible results. Datawise Solutions believes in the limitless power of data and is committed to being your trusted partner on the journey to data-driven success. Explore the possibilities with us today!</a:t>
            </a:r>
          </a:p>
          <a:p>
            <a:pPr algn="l">
              <a:lnSpc>
                <a:spcPts val="4200"/>
              </a:lnSpc>
            </a:pPr>
            <a:endParaRPr lang="en-US" sz="3000">
              <a:solidFill>
                <a:srgbClr val="163D06"/>
              </a:solidFill>
              <a:latin typeface="Dosis Bold"/>
            </a:endParaRPr>
          </a:p>
          <a:p>
            <a:pPr algn="l">
              <a:lnSpc>
                <a:spcPts val="4200"/>
              </a:lnSpc>
            </a:pPr>
            <a:endParaRPr lang="en-US" sz="3000">
              <a:solidFill>
                <a:srgbClr val="163D06"/>
              </a:solidFill>
              <a:latin typeface="Dosis Bold"/>
            </a:endParaRPr>
          </a:p>
          <a:p>
            <a:pPr algn="l">
              <a:lnSpc>
                <a:spcPts val="4200"/>
              </a:lnSpc>
            </a:pPr>
            <a:endParaRPr lang="en-US" sz="3000">
              <a:solidFill>
                <a:srgbClr val="163D06"/>
              </a:solidFill>
              <a:latin typeface="Dosis Bold"/>
            </a:endParaRPr>
          </a:p>
          <a:p>
            <a:pPr algn="l">
              <a:lnSpc>
                <a:spcPts val="4200"/>
              </a:lnSpc>
            </a:pPr>
            <a:endParaRPr lang="en-US" sz="3000">
              <a:solidFill>
                <a:srgbClr val="163D06"/>
              </a:solidFill>
              <a:latin typeface="Dosis Bold"/>
            </a:endParaRPr>
          </a:p>
          <a:p>
            <a:pPr algn="l">
              <a:lnSpc>
                <a:spcPts val="4200"/>
              </a:lnSpc>
            </a:pPr>
            <a:endParaRPr lang="en-US" sz="3000">
              <a:solidFill>
                <a:srgbClr val="163D06"/>
              </a:solidFill>
              <a:latin typeface="Dosis Bold"/>
            </a:endParaRPr>
          </a:p>
          <a:p>
            <a:pPr algn="l">
              <a:lnSpc>
                <a:spcPts val="4200"/>
              </a:lnSpc>
            </a:pPr>
            <a:endParaRPr lang="en-US" sz="3000">
              <a:solidFill>
                <a:srgbClr val="163D06"/>
              </a:solidFill>
              <a:latin typeface="Dosis Bold"/>
            </a:endParaRPr>
          </a:p>
          <a:p>
            <a:pPr algn="l">
              <a:lnSpc>
                <a:spcPts val="4200"/>
              </a:lnSpc>
            </a:pPr>
            <a:endParaRPr lang="en-US" sz="3000">
              <a:solidFill>
                <a:srgbClr val="163D06"/>
              </a:solidFill>
              <a:latin typeface="Dosis Bold"/>
            </a:endParaRPr>
          </a:p>
          <a:p>
            <a:pPr algn="l">
              <a:lnSpc>
                <a:spcPts val="4200"/>
              </a:lnSpc>
            </a:pPr>
            <a:endParaRPr lang="en-US" sz="3000">
              <a:solidFill>
                <a:srgbClr val="163D06"/>
              </a:solidFill>
              <a:latin typeface="Dosis Bold"/>
            </a:endParaRPr>
          </a:p>
          <a:p>
            <a:pPr algn="l">
              <a:lnSpc>
                <a:spcPts val="4200"/>
              </a:lnSpc>
            </a:pPr>
            <a:endParaRPr lang="en-US" sz="3000">
              <a:solidFill>
                <a:srgbClr val="163D06"/>
              </a:solidFill>
              <a:latin typeface="Dosis Bold"/>
            </a:endParaRPr>
          </a:p>
          <a:p>
            <a:pPr algn="l">
              <a:lnSpc>
                <a:spcPts val="4200"/>
              </a:lnSpc>
            </a:pPr>
            <a:endParaRPr lang="en-US" sz="3000">
              <a:solidFill>
                <a:srgbClr val="163D06"/>
              </a:solidFill>
              <a:latin typeface="Dosis Bold"/>
            </a:endParaRPr>
          </a:p>
          <a:p>
            <a:pPr algn="l">
              <a:lnSpc>
                <a:spcPts val="4200"/>
              </a:lnSpc>
              <a:spcBef>
                <a:spcPct val="0"/>
              </a:spcBef>
            </a:pPr>
            <a:endParaRPr lang="en-US" sz="3000">
              <a:solidFill>
                <a:srgbClr val="163D06"/>
              </a:solidFill>
              <a:latin typeface="Dosis Bold"/>
            </a:endParaRPr>
          </a:p>
        </p:txBody>
      </p:sp>
      <p:sp>
        <p:nvSpPr>
          <p:cNvPr id="4" name="Freeform 4"/>
          <p:cNvSpPr/>
          <p:nvPr/>
        </p:nvSpPr>
        <p:spPr>
          <a:xfrm>
            <a:off x="14777912" y="8167013"/>
            <a:ext cx="4040700" cy="2298148"/>
          </a:xfrm>
          <a:custGeom>
            <a:avLst/>
            <a:gdLst/>
            <a:ahLst/>
            <a:cxnLst/>
            <a:rect l="l" t="t" r="r" b="b"/>
            <a:pathLst>
              <a:path w="4040700" h="2298148">
                <a:moveTo>
                  <a:pt x="0" y="0"/>
                </a:moveTo>
                <a:lnTo>
                  <a:pt x="4040700" y="0"/>
                </a:lnTo>
                <a:lnTo>
                  <a:pt x="4040700" y="2298149"/>
                </a:lnTo>
                <a:lnTo>
                  <a:pt x="0" y="22981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flipV="1">
            <a:off x="-530612" y="-120374"/>
            <a:ext cx="4040700" cy="2298148"/>
          </a:xfrm>
          <a:custGeom>
            <a:avLst/>
            <a:gdLst/>
            <a:ahLst/>
            <a:cxnLst/>
            <a:rect l="l" t="t" r="r" b="b"/>
            <a:pathLst>
              <a:path w="4040700" h="2298148">
                <a:moveTo>
                  <a:pt x="4040700" y="2298148"/>
                </a:moveTo>
                <a:lnTo>
                  <a:pt x="0" y="2298148"/>
                </a:lnTo>
                <a:lnTo>
                  <a:pt x="0" y="0"/>
                </a:lnTo>
                <a:lnTo>
                  <a:pt x="4040700" y="0"/>
                </a:lnTo>
                <a:lnTo>
                  <a:pt x="4040700" y="2298148"/>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3714339" flipV="1">
            <a:off x="15645507" y="-1647650"/>
            <a:ext cx="3524989" cy="4081029"/>
          </a:xfrm>
          <a:custGeom>
            <a:avLst/>
            <a:gdLst/>
            <a:ahLst/>
            <a:cxnLst/>
            <a:rect l="l" t="t" r="r" b="b"/>
            <a:pathLst>
              <a:path w="3524989" h="4081029">
                <a:moveTo>
                  <a:pt x="0" y="4081029"/>
                </a:moveTo>
                <a:lnTo>
                  <a:pt x="3524989" y="4081029"/>
                </a:lnTo>
                <a:lnTo>
                  <a:pt x="3524989" y="0"/>
                </a:lnTo>
                <a:lnTo>
                  <a:pt x="0" y="0"/>
                </a:lnTo>
                <a:lnTo>
                  <a:pt x="0" y="408102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4370113" flipV="1">
            <a:off x="-1126234" y="7707447"/>
            <a:ext cx="3524989" cy="4081029"/>
          </a:xfrm>
          <a:custGeom>
            <a:avLst/>
            <a:gdLst/>
            <a:ahLst/>
            <a:cxnLst/>
            <a:rect l="l" t="t" r="r" b="b"/>
            <a:pathLst>
              <a:path w="3524989" h="4081029">
                <a:moveTo>
                  <a:pt x="0" y="4081029"/>
                </a:moveTo>
                <a:lnTo>
                  <a:pt x="3524989" y="4081029"/>
                </a:lnTo>
                <a:lnTo>
                  <a:pt x="3524989" y="0"/>
                </a:lnTo>
                <a:lnTo>
                  <a:pt x="0" y="0"/>
                </a:lnTo>
                <a:lnTo>
                  <a:pt x="0" y="408102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3106039" y="44894"/>
            <a:ext cx="11267823" cy="669925"/>
          </a:xfrm>
          <a:prstGeom prst="rect">
            <a:avLst/>
          </a:prstGeom>
        </p:spPr>
        <p:txBody>
          <a:bodyPr lIns="0" tIns="0" rIns="0" bIns="0" rtlCol="0" anchor="t">
            <a:spAutoFit/>
          </a:bodyPr>
          <a:lstStyle/>
          <a:p>
            <a:pPr algn="ctr">
              <a:lnSpc>
                <a:spcPts val="5599"/>
              </a:lnSpc>
              <a:spcBef>
                <a:spcPct val="0"/>
              </a:spcBef>
            </a:pPr>
            <a:r>
              <a:rPr lang="en-US" sz="3999">
                <a:solidFill>
                  <a:srgbClr val="163D06"/>
                </a:solidFill>
                <a:latin typeface="CS Gordon Rounded"/>
              </a:rPr>
              <a:t>INTRODUCTION</a:t>
            </a:r>
          </a:p>
        </p:txBody>
      </p:sp>
      <p:sp>
        <p:nvSpPr>
          <p:cNvPr id="9" name="TextBox 9"/>
          <p:cNvSpPr txBox="1"/>
          <p:nvPr/>
        </p:nvSpPr>
        <p:spPr>
          <a:xfrm>
            <a:off x="4418949" y="1127209"/>
            <a:ext cx="4725051" cy="412750"/>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CS Gordon Rounded"/>
              </a:rPr>
              <a:t>OVERVIEW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167074" y="-537058"/>
            <a:ext cx="11361162" cy="11361117"/>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41949" r="-12490"/>
              </a:stretch>
            </a:blipFill>
          </p:spPr>
        </p:sp>
      </p:grpSp>
      <p:sp>
        <p:nvSpPr>
          <p:cNvPr id="4" name="Freeform 4"/>
          <p:cNvSpPr/>
          <p:nvPr/>
        </p:nvSpPr>
        <p:spPr>
          <a:xfrm>
            <a:off x="9144000" y="7585075"/>
            <a:ext cx="4169801" cy="3659001"/>
          </a:xfrm>
          <a:custGeom>
            <a:avLst/>
            <a:gdLst/>
            <a:ahLst/>
            <a:cxnLst/>
            <a:rect l="l" t="t" r="r" b="b"/>
            <a:pathLst>
              <a:path w="4169801" h="3659001">
                <a:moveTo>
                  <a:pt x="0" y="0"/>
                </a:moveTo>
                <a:lnTo>
                  <a:pt x="4169801" y="0"/>
                </a:lnTo>
                <a:lnTo>
                  <a:pt x="4169801" y="3659001"/>
                </a:lnTo>
                <a:lnTo>
                  <a:pt x="0" y="36590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530938" y="307975"/>
            <a:ext cx="8900270" cy="1374775"/>
          </a:xfrm>
          <a:prstGeom prst="rect">
            <a:avLst/>
          </a:prstGeom>
        </p:spPr>
        <p:txBody>
          <a:bodyPr lIns="0" tIns="0" rIns="0" bIns="0" rtlCol="0" anchor="t">
            <a:spAutoFit/>
          </a:bodyPr>
          <a:lstStyle/>
          <a:p>
            <a:pPr algn="ctr">
              <a:lnSpc>
                <a:spcPts val="5599"/>
              </a:lnSpc>
              <a:spcBef>
                <a:spcPct val="0"/>
              </a:spcBef>
            </a:pPr>
            <a:r>
              <a:rPr lang="en-US" sz="3999">
                <a:solidFill>
                  <a:srgbClr val="163D06"/>
                </a:solidFill>
                <a:latin typeface="CS Gordon Rounded"/>
              </a:rPr>
              <a:t>BUSINESS UNDERSTANDING</a:t>
            </a:r>
          </a:p>
        </p:txBody>
      </p:sp>
      <p:sp>
        <p:nvSpPr>
          <p:cNvPr id="6" name="TextBox 6"/>
          <p:cNvSpPr txBox="1"/>
          <p:nvPr/>
        </p:nvSpPr>
        <p:spPr>
          <a:xfrm>
            <a:off x="109466" y="1881866"/>
            <a:ext cx="12719175" cy="7448473"/>
          </a:xfrm>
          <a:prstGeom prst="rect">
            <a:avLst/>
          </a:prstGeom>
        </p:spPr>
        <p:txBody>
          <a:bodyPr lIns="0" tIns="0" rIns="0" bIns="0" rtlCol="0" anchor="t">
            <a:spAutoFit/>
          </a:bodyPr>
          <a:lstStyle/>
          <a:p>
            <a:pPr algn="l">
              <a:lnSpc>
                <a:spcPts val="4204"/>
              </a:lnSpc>
            </a:pPr>
            <a:r>
              <a:rPr lang="en-US" sz="3003">
                <a:solidFill>
                  <a:srgbClr val="163D06"/>
                </a:solidFill>
                <a:latin typeface="Dosis Ultra-Bold"/>
              </a:rPr>
              <a:t>Kenya's agricultural sector, where farmers earn less while consumers pay more for food products. This discrepancy is largely due to an inefficient market structure and the role of intermediaries, who create a wide gap between the prices farmers receive and what consumers pay.</a:t>
            </a:r>
          </a:p>
          <a:p>
            <a:pPr algn="l">
              <a:lnSpc>
                <a:spcPts val="4204"/>
              </a:lnSpc>
            </a:pPr>
            <a:r>
              <a:rPr lang="en-US" sz="3003">
                <a:solidFill>
                  <a:srgbClr val="163D06"/>
                </a:solidFill>
                <a:latin typeface="Dosis Ultra-Bold"/>
              </a:rPr>
              <a:t>These middlemen significantly influence market dynamics, leading to a divergence in wholesale and retail prices in Kenyan markets. External factors, such as subsidy schemes and currency fluctuations, further impact the prices of farmers' commodities. Despite these influences, farmers continue to earn less than the market price set in Kenyan stores and markets.</a:t>
            </a:r>
          </a:p>
          <a:p>
            <a:pPr algn="l">
              <a:lnSpc>
                <a:spcPts val="4204"/>
              </a:lnSpc>
            </a:pPr>
            <a:r>
              <a:rPr lang="en-US" sz="3003">
                <a:solidFill>
                  <a:srgbClr val="163D06"/>
                </a:solidFill>
                <a:latin typeface="Dosis Ultra-Bold"/>
              </a:rPr>
              <a:t>Research by the Kenya Agricultural Research Institute (KARI) further underscores this issue, indicating a decline in agricultural productivity due to limited market access. This situation calls for urgent measures to improve market efficiency and ensure fair pricing for both farmers and consumers.</a:t>
            </a:r>
          </a:p>
          <a:p>
            <a:pPr algn="l">
              <a:lnSpc>
                <a:spcPts val="4204"/>
              </a:lnSpc>
              <a:spcBef>
                <a:spcPct val="0"/>
              </a:spcBef>
            </a:pPr>
            <a:endParaRPr lang="en-US" sz="3003">
              <a:solidFill>
                <a:srgbClr val="163D06"/>
              </a:solidFill>
              <a:latin typeface="Dosis Ultra-Bold"/>
            </a:endParaRPr>
          </a:p>
        </p:txBody>
      </p:sp>
      <p:sp>
        <p:nvSpPr>
          <p:cNvPr id="7" name="Freeform 7"/>
          <p:cNvSpPr/>
          <p:nvPr/>
        </p:nvSpPr>
        <p:spPr>
          <a:xfrm flipH="1">
            <a:off x="-601760" y="8002236"/>
            <a:ext cx="4665636" cy="2653580"/>
          </a:xfrm>
          <a:custGeom>
            <a:avLst/>
            <a:gdLst/>
            <a:ahLst/>
            <a:cxnLst/>
            <a:rect l="l" t="t" r="r" b="b"/>
            <a:pathLst>
              <a:path w="4665636" h="2653580">
                <a:moveTo>
                  <a:pt x="4665636" y="0"/>
                </a:moveTo>
                <a:lnTo>
                  <a:pt x="0" y="0"/>
                </a:lnTo>
                <a:lnTo>
                  <a:pt x="0" y="2653580"/>
                </a:lnTo>
                <a:lnTo>
                  <a:pt x="4665636" y="2653580"/>
                </a:lnTo>
                <a:lnTo>
                  <a:pt x="4665636"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sp>
        <p:nvSpPr>
          <p:cNvPr id="2" name="Freeform 2"/>
          <p:cNvSpPr/>
          <p:nvPr/>
        </p:nvSpPr>
        <p:spPr>
          <a:xfrm>
            <a:off x="-635806" y="2659780"/>
            <a:ext cx="4145894" cy="4114800"/>
          </a:xfrm>
          <a:custGeom>
            <a:avLst/>
            <a:gdLst/>
            <a:ahLst/>
            <a:cxnLst/>
            <a:rect l="l" t="t" r="r" b="b"/>
            <a:pathLst>
              <a:path w="4145894" h="4114800">
                <a:moveTo>
                  <a:pt x="0" y="0"/>
                </a:moveTo>
                <a:lnTo>
                  <a:pt x="4145894" y="0"/>
                </a:lnTo>
                <a:lnTo>
                  <a:pt x="414589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219185" y="6108360"/>
            <a:ext cx="5700848" cy="5700825"/>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r="-65744" b="-10496"/>
              </a:stretch>
            </a:blipFill>
          </p:spPr>
        </p:sp>
      </p:grpSp>
      <p:sp>
        <p:nvSpPr>
          <p:cNvPr id="5" name="TextBox 5"/>
          <p:cNvSpPr txBox="1"/>
          <p:nvPr/>
        </p:nvSpPr>
        <p:spPr>
          <a:xfrm>
            <a:off x="2762530" y="962025"/>
            <a:ext cx="11267823" cy="669925"/>
          </a:xfrm>
          <a:prstGeom prst="rect">
            <a:avLst/>
          </a:prstGeom>
        </p:spPr>
        <p:txBody>
          <a:bodyPr lIns="0" tIns="0" rIns="0" bIns="0" rtlCol="0" anchor="t">
            <a:spAutoFit/>
          </a:bodyPr>
          <a:lstStyle/>
          <a:p>
            <a:pPr algn="ctr">
              <a:lnSpc>
                <a:spcPts val="5599"/>
              </a:lnSpc>
              <a:spcBef>
                <a:spcPct val="0"/>
              </a:spcBef>
            </a:pPr>
            <a:r>
              <a:rPr lang="en-US" sz="3999">
                <a:solidFill>
                  <a:srgbClr val="163D06"/>
                </a:solidFill>
                <a:latin typeface="CS Gordon Rounded"/>
              </a:rPr>
              <a:t>STAKEHOLDERS</a:t>
            </a:r>
          </a:p>
        </p:txBody>
      </p:sp>
      <p:sp>
        <p:nvSpPr>
          <p:cNvPr id="6" name="Freeform 6"/>
          <p:cNvSpPr/>
          <p:nvPr/>
        </p:nvSpPr>
        <p:spPr>
          <a:xfrm flipH="1" flipV="1">
            <a:off x="14777912" y="3298180"/>
            <a:ext cx="4145894" cy="4114800"/>
          </a:xfrm>
          <a:custGeom>
            <a:avLst/>
            <a:gdLst/>
            <a:ahLst/>
            <a:cxnLst/>
            <a:rect l="l" t="t" r="r" b="b"/>
            <a:pathLst>
              <a:path w="4145894" h="4114800">
                <a:moveTo>
                  <a:pt x="4145894" y="4114800"/>
                </a:moveTo>
                <a:lnTo>
                  <a:pt x="0" y="4114800"/>
                </a:lnTo>
                <a:lnTo>
                  <a:pt x="0" y="0"/>
                </a:lnTo>
                <a:lnTo>
                  <a:pt x="4145894" y="0"/>
                </a:lnTo>
                <a:lnTo>
                  <a:pt x="4145894" y="411480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a:grpSpLocks noChangeAspect="1"/>
          </p:cNvGrpSpPr>
          <p:nvPr/>
        </p:nvGrpSpPr>
        <p:grpSpPr>
          <a:xfrm>
            <a:off x="13806337" y="-1522185"/>
            <a:ext cx="5700848" cy="5700825"/>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40026" r="-9878"/>
              </a:stretch>
            </a:blipFill>
          </p:spPr>
        </p:sp>
      </p:grpSp>
      <p:sp>
        <p:nvSpPr>
          <p:cNvPr id="9" name="TextBox 9"/>
          <p:cNvSpPr txBox="1"/>
          <p:nvPr/>
        </p:nvSpPr>
        <p:spPr>
          <a:xfrm>
            <a:off x="5645740" y="3703825"/>
            <a:ext cx="8384613" cy="42481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163D06"/>
                </a:solidFill>
                <a:latin typeface="Dosis Ultra-Bold"/>
              </a:rPr>
              <a:t>Kenya Farmers Associations.</a:t>
            </a:r>
          </a:p>
          <a:p>
            <a:pPr marL="647700" lvl="1" indent="-323850" algn="l">
              <a:lnSpc>
                <a:spcPts val="4200"/>
              </a:lnSpc>
              <a:buFont typeface="Arial"/>
              <a:buChar char="•"/>
            </a:pPr>
            <a:r>
              <a:rPr lang="en-US" sz="3000">
                <a:solidFill>
                  <a:srgbClr val="163D06"/>
                </a:solidFill>
                <a:latin typeface="Dosis Ultra-Bold"/>
              </a:rPr>
              <a:t>Small-scale Farmers:</a:t>
            </a:r>
          </a:p>
          <a:p>
            <a:pPr marL="647700" lvl="1" indent="-323850" algn="l">
              <a:lnSpc>
                <a:spcPts val="4200"/>
              </a:lnSpc>
              <a:buFont typeface="Arial"/>
              <a:buChar char="•"/>
            </a:pPr>
            <a:r>
              <a:rPr lang="en-US" sz="3000">
                <a:solidFill>
                  <a:srgbClr val="163D06"/>
                </a:solidFill>
                <a:latin typeface="Dosis Ultra-Bold"/>
              </a:rPr>
              <a:t>Government Agencies:</a:t>
            </a:r>
          </a:p>
          <a:p>
            <a:pPr marL="647700" lvl="1" indent="-323850" algn="l">
              <a:lnSpc>
                <a:spcPts val="4200"/>
              </a:lnSpc>
              <a:buFont typeface="Arial"/>
              <a:buChar char="•"/>
            </a:pPr>
            <a:r>
              <a:rPr lang="en-US" sz="3000">
                <a:solidFill>
                  <a:srgbClr val="163D06"/>
                </a:solidFill>
                <a:latin typeface="Dosis Ultra-Bold"/>
              </a:rPr>
              <a:t>Agricultural Traders and Middlemen:</a:t>
            </a:r>
          </a:p>
          <a:p>
            <a:pPr marL="647700" lvl="1" indent="-323850" algn="l">
              <a:lnSpc>
                <a:spcPts val="4200"/>
              </a:lnSpc>
              <a:buFont typeface="Arial"/>
              <a:buChar char="•"/>
            </a:pPr>
            <a:r>
              <a:rPr lang="en-US" sz="3000">
                <a:solidFill>
                  <a:srgbClr val="163D06"/>
                </a:solidFill>
                <a:latin typeface="Dosis Ultra-Bold"/>
              </a:rPr>
              <a:t>Financial Institutions:</a:t>
            </a:r>
          </a:p>
          <a:p>
            <a:pPr marL="647700" lvl="1" indent="-323850" algn="l">
              <a:lnSpc>
                <a:spcPts val="4200"/>
              </a:lnSpc>
              <a:buFont typeface="Arial"/>
              <a:buChar char="•"/>
            </a:pPr>
            <a:r>
              <a:rPr lang="en-US" sz="3000">
                <a:solidFill>
                  <a:srgbClr val="163D06"/>
                </a:solidFill>
                <a:latin typeface="Dosis Ultra-Bold"/>
              </a:rPr>
              <a:t>Consumers:</a:t>
            </a:r>
          </a:p>
          <a:p>
            <a:pPr algn="l">
              <a:lnSpc>
                <a:spcPts val="4200"/>
              </a:lnSpc>
            </a:pPr>
            <a:endParaRPr lang="en-US" sz="3000">
              <a:solidFill>
                <a:srgbClr val="163D06"/>
              </a:solidFill>
              <a:latin typeface="Dosis Ultra-Bold"/>
            </a:endParaRPr>
          </a:p>
          <a:p>
            <a:pPr algn="l">
              <a:lnSpc>
                <a:spcPts val="4200"/>
              </a:lnSpc>
              <a:spcBef>
                <a:spcPct val="0"/>
              </a:spcBef>
            </a:pPr>
            <a:endParaRPr lang="en-US" sz="3000">
              <a:solidFill>
                <a:srgbClr val="163D06"/>
              </a:solidFill>
              <a:latin typeface="Dosis Ul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38670" y="1619525"/>
            <a:ext cx="4706708" cy="6458375"/>
            <a:chOff x="0" y="0"/>
            <a:chExt cx="4589780" cy="6297930"/>
          </a:xfrm>
        </p:grpSpPr>
        <p:sp>
          <p:nvSpPr>
            <p:cNvPr id="3" name="Freeform 3"/>
            <p:cNvSpPr/>
            <p:nvPr/>
          </p:nvSpPr>
          <p:spPr>
            <a:xfrm>
              <a:off x="0" y="0"/>
              <a:ext cx="4591050" cy="6297930"/>
            </a:xfrm>
            <a:custGeom>
              <a:avLst/>
              <a:gdLst/>
              <a:ahLst/>
              <a:cxnLst/>
              <a:rect l="l" t="t" r="r" b="b"/>
              <a:pathLst>
                <a:path w="4591050" h="6297930">
                  <a:moveTo>
                    <a:pt x="3148330" y="1708150"/>
                  </a:moveTo>
                  <a:cubicBezTo>
                    <a:pt x="2754630" y="1708150"/>
                    <a:pt x="2396490" y="1866900"/>
                    <a:pt x="2136140" y="2124710"/>
                  </a:cubicBezTo>
                  <a:lnTo>
                    <a:pt x="1611630" y="1600200"/>
                  </a:lnTo>
                  <a:cubicBezTo>
                    <a:pt x="1778000" y="1430020"/>
                    <a:pt x="1882140" y="1197610"/>
                    <a:pt x="1882140" y="941070"/>
                  </a:cubicBezTo>
                  <a:cubicBezTo>
                    <a:pt x="1882140" y="421640"/>
                    <a:pt x="1459230" y="0"/>
                    <a:pt x="941070" y="0"/>
                  </a:cubicBezTo>
                  <a:cubicBezTo>
                    <a:pt x="422910" y="0"/>
                    <a:pt x="0" y="421640"/>
                    <a:pt x="0" y="941070"/>
                  </a:cubicBezTo>
                  <a:cubicBezTo>
                    <a:pt x="0" y="1459230"/>
                    <a:pt x="421640" y="1882140"/>
                    <a:pt x="941070" y="1882140"/>
                  </a:cubicBezTo>
                  <a:cubicBezTo>
                    <a:pt x="1160780" y="1882140"/>
                    <a:pt x="1362710" y="1805940"/>
                    <a:pt x="1524000" y="1678940"/>
                  </a:cubicBezTo>
                  <a:lnTo>
                    <a:pt x="2056130" y="2211070"/>
                  </a:lnTo>
                  <a:cubicBezTo>
                    <a:pt x="1838960" y="2463800"/>
                    <a:pt x="1708150" y="2791460"/>
                    <a:pt x="1708150" y="3148330"/>
                  </a:cubicBezTo>
                  <a:cubicBezTo>
                    <a:pt x="1708150" y="3549650"/>
                    <a:pt x="1873250" y="3914140"/>
                    <a:pt x="2139950" y="4175760"/>
                  </a:cubicBezTo>
                  <a:lnTo>
                    <a:pt x="1614170" y="4701540"/>
                  </a:lnTo>
                  <a:cubicBezTo>
                    <a:pt x="1442720" y="4526280"/>
                    <a:pt x="1203960" y="4417060"/>
                    <a:pt x="941070" y="4417060"/>
                  </a:cubicBezTo>
                  <a:cubicBezTo>
                    <a:pt x="421640" y="4415790"/>
                    <a:pt x="0" y="4838700"/>
                    <a:pt x="0" y="5356860"/>
                  </a:cubicBezTo>
                  <a:cubicBezTo>
                    <a:pt x="0" y="5875020"/>
                    <a:pt x="421640" y="6297930"/>
                    <a:pt x="941070" y="6297930"/>
                  </a:cubicBezTo>
                  <a:cubicBezTo>
                    <a:pt x="1459230" y="6297930"/>
                    <a:pt x="1882140" y="5876290"/>
                    <a:pt x="1882140" y="5356860"/>
                  </a:cubicBezTo>
                  <a:cubicBezTo>
                    <a:pt x="1882140" y="5144770"/>
                    <a:pt x="1811020" y="4947920"/>
                    <a:pt x="1692910" y="4790440"/>
                  </a:cubicBezTo>
                  <a:lnTo>
                    <a:pt x="2228850" y="4254500"/>
                  </a:lnTo>
                  <a:cubicBezTo>
                    <a:pt x="2479040" y="4462780"/>
                    <a:pt x="2800350" y="4588509"/>
                    <a:pt x="3150870" y="4588509"/>
                  </a:cubicBezTo>
                  <a:cubicBezTo>
                    <a:pt x="3945890" y="4588509"/>
                    <a:pt x="4591050" y="3942080"/>
                    <a:pt x="4591050" y="3148330"/>
                  </a:cubicBezTo>
                  <a:cubicBezTo>
                    <a:pt x="4589780" y="2354580"/>
                    <a:pt x="3943350" y="1708150"/>
                    <a:pt x="3148330" y="1708150"/>
                  </a:cubicBezTo>
                  <a:close/>
                </a:path>
              </a:pathLst>
            </a:custGeom>
            <a:solidFill>
              <a:srgbClr val="7FAD0F"/>
            </a:solidFill>
          </p:spPr>
        </p:sp>
        <p:sp>
          <p:nvSpPr>
            <p:cNvPr id="4" name="Freeform 4"/>
            <p:cNvSpPr/>
            <p:nvPr/>
          </p:nvSpPr>
          <p:spPr>
            <a:xfrm>
              <a:off x="118110" y="4533900"/>
              <a:ext cx="1645920" cy="1645920"/>
            </a:xfrm>
            <a:custGeom>
              <a:avLst/>
              <a:gdLst/>
              <a:ahLst/>
              <a:cxnLst/>
              <a:rect l="l" t="t" r="r" b="b"/>
              <a:pathLst>
                <a:path w="1645920" h="1645920">
                  <a:moveTo>
                    <a:pt x="822960" y="1645920"/>
                  </a:moveTo>
                  <a:cubicBezTo>
                    <a:pt x="369570" y="1645920"/>
                    <a:pt x="0" y="1277620"/>
                    <a:pt x="0" y="822960"/>
                  </a:cubicBezTo>
                  <a:cubicBezTo>
                    <a:pt x="0" y="368300"/>
                    <a:pt x="368300" y="0"/>
                    <a:pt x="822960" y="0"/>
                  </a:cubicBezTo>
                  <a:cubicBezTo>
                    <a:pt x="1276350" y="0"/>
                    <a:pt x="1645920" y="368300"/>
                    <a:pt x="1645920" y="822960"/>
                  </a:cubicBezTo>
                  <a:cubicBezTo>
                    <a:pt x="1645920" y="1277620"/>
                    <a:pt x="1276350" y="1645920"/>
                    <a:pt x="822960" y="1645920"/>
                  </a:cubicBezTo>
                  <a:close/>
                </a:path>
              </a:pathLst>
            </a:custGeom>
            <a:blipFill>
              <a:blip r:embed="rId2"/>
              <a:stretch>
                <a:fillRect l="-24999" r="-25000"/>
              </a:stretch>
            </a:blipFill>
          </p:spPr>
        </p:sp>
        <p:sp>
          <p:nvSpPr>
            <p:cNvPr id="5" name="Freeform 5"/>
            <p:cNvSpPr/>
            <p:nvPr/>
          </p:nvSpPr>
          <p:spPr>
            <a:xfrm>
              <a:off x="118110" y="118110"/>
              <a:ext cx="1645920" cy="1644650"/>
            </a:xfrm>
            <a:custGeom>
              <a:avLst/>
              <a:gdLst/>
              <a:ahLst/>
              <a:cxnLst/>
              <a:rect l="l" t="t" r="r" b="b"/>
              <a:pathLst>
                <a:path w="1645920" h="1644650">
                  <a:moveTo>
                    <a:pt x="0" y="822960"/>
                  </a:moveTo>
                  <a:cubicBezTo>
                    <a:pt x="0" y="369570"/>
                    <a:pt x="368300" y="0"/>
                    <a:pt x="822960" y="0"/>
                  </a:cubicBezTo>
                  <a:cubicBezTo>
                    <a:pt x="1276350" y="0"/>
                    <a:pt x="1645920" y="368300"/>
                    <a:pt x="1645920" y="822960"/>
                  </a:cubicBezTo>
                  <a:cubicBezTo>
                    <a:pt x="1645920" y="1060450"/>
                    <a:pt x="1544320" y="1273810"/>
                    <a:pt x="1384300" y="1423670"/>
                  </a:cubicBezTo>
                  <a:cubicBezTo>
                    <a:pt x="1377950" y="1426210"/>
                    <a:pt x="1371600" y="1430020"/>
                    <a:pt x="1366520" y="1436370"/>
                  </a:cubicBezTo>
                  <a:cubicBezTo>
                    <a:pt x="1362710" y="1440180"/>
                    <a:pt x="1360170" y="1443990"/>
                    <a:pt x="1357630" y="1447800"/>
                  </a:cubicBezTo>
                  <a:cubicBezTo>
                    <a:pt x="1214120" y="1569720"/>
                    <a:pt x="1027430" y="1644650"/>
                    <a:pt x="824230" y="1644650"/>
                  </a:cubicBezTo>
                  <a:cubicBezTo>
                    <a:pt x="369570" y="1644650"/>
                    <a:pt x="0" y="1276350"/>
                    <a:pt x="0" y="822960"/>
                  </a:cubicBezTo>
                  <a:close/>
                </a:path>
              </a:pathLst>
            </a:custGeom>
            <a:blipFill>
              <a:blip r:embed="rId3"/>
              <a:stretch>
                <a:fillRect l="-25224" r="-25224"/>
              </a:stretch>
            </a:blipFill>
          </p:spPr>
        </p:sp>
        <p:sp>
          <p:nvSpPr>
            <p:cNvPr id="6" name="Freeform 6"/>
            <p:cNvSpPr/>
            <p:nvPr/>
          </p:nvSpPr>
          <p:spPr>
            <a:xfrm>
              <a:off x="1826260" y="1827530"/>
              <a:ext cx="2644140" cy="2644140"/>
            </a:xfrm>
            <a:custGeom>
              <a:avLst/>
              <a:gdLst/>
              <a:ahLst/>
              <a:cxnLst/>
              <a:rect l="l" t="t" r="r" b="b"/>
              <a:pathLst>
                <a:path w="2644140" h="2644140">
                  <a:moveTo>
                    <a:pt x="1322070" y="2644140"/>
                  </a:moveTo>
                  <a:cubicBezTo>
                    <a:pt x="593090" y="2644140"/>
                    <a:pt x="0" y="2051050"/>
                    <a:pt x="0" y="1322070"/>
                  </a:cubicBezTo>
                  <a:cubicBezTo>
                    <a:pt x="0" y="593090"/>
                    <a:pt x="593090" y="0"/>
                    <a:pt x="1322070" y="0"/>
                  </a:cubicBezTo>
                  <a:cubicBezTo>
                    <a:pt x="2051050" y="0"/>
                    <a:pt x="2644140" y="593090"/>
                    <a:pt x="2644140" y="1322070"/>
                  </a:cubicBezTo>
                  <a:cubicBezTo>
                    <a:pt x="2644140" y="2051050"/>
                    <a:pt x="2052320" y="2644140"/>
                    <a:pt x="1322070" y="2644140"/>
                  </a:cubicBezTo>
                  <a:close/>
                </a:path>
              </a:pathLst>
            </a:custGeom>
            <a:blipFill>
              <a:blip r:embed="rId4"/>
              <a:stretch>
                <a:fillRect l="-24999" r="-24999"/>
              </a:stretch>
            </a:blipFill>
          </p:spPr>
        </p:sp>
      </p:grpSp>
      <p:sp>
        <p:nvSpPr>
          <p:cNvPr id="7" name="TextBox 7"/>
          <p:cNvSpPr txBox="1"/>
          <p:nvPr/>
        </p:nvSpPr>
        <p:spPr>
          <a:xfrm>
            <a:off x="3510088" y="1251225"/>
            <a:ext cx="11267823" cy="669925"/>
          </a:xfrm>
          <a:prstGeom prst="rect">
            <a:avLst/>
          </a:prstGeom>
        </p:spPr>
        <p:txBody>
          <a:bodyPr lIns="0" tIns="0" rIns="0" bIns="0" rtlCol="0" anchor="t">
            <a:spAutoFit/>
          </a:bodyPr>
          <a:lstStyle/>
          <a:p>
            <a:pPr algn="ctr">
              <a:lnSpc>
                <a:spcPts val="5599"/>
              </a:lnSpc>
              <a:spcBef>
                <a:spcPct val="0"/>
              </a:spcBef>
            </a:pPr>
            <a:r>
              <a:rPr lang="en-US" sz="3999">
                <a:solidFill>
                  <a:srgbClr val="163D06"/>
                </a:solidFill>
                <a:latin typeface="CS Gordon Rounded"/>
              </a:rPr>
              <a:t>PROBLEM STATEMENT </a:t>
            </a:r>
          </a:p>
        </p:txBody>
      </p:sp>
      <p:sp>
        <p:nvSpPr>
          <p:cNvPr id="8" name="Freeform 8"/>
          <p:cNvSpPr/>
          <p:nvPr/>
        </p:nvSpPr>
        <p:spPr>
          <a:xfrm rot="1012897" flipH="1" flipV="1">
            <a:off x="16212287" y="-1612773"/>
            <a:ext cx="3524989" cy="4081029"/>
          </a:xfrm>
          <a:custGeom>
            <a:avLst/>
            <a:gdLst/>
            <a:ahLst/>
            <a:cxnLst/>
            <a:rect l="l" t="t" r="r" b="b"/>
            <a:pathLst>
              <a:path w="3524989" h="4081029">
                <a:moveTo>
                  <a:pt x="3524989" y="4081028"/>
                </a:moveTo>
                <a:lnTo>
                  <a:pt x="0" y="4081028"/>
                </a:lnTo>
                <a:lnTo>
                  <a:pt x="0" y="0"/>
                </a:lnTo>
                <a:lnTo>
                  <a:pt x="3524989" y="0"/>
                </a:lnTo>
                <a:lnTo>
                  <a:pt x="3524989" y="408102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1012897" flipH="1" flipV="1">
            <a:off x="-1353168" y="7935449"/>
            <a:ext cx="2706336" cy="3133239"/>
          </a:xfrm>
          <a:custGeom>
            <a:avLst/>
            <a:gdLst/>
            <a:ahLst/>
            <a:cxnLst/>
            <a:rect l="l" t="t" r="r" b="b"/>
            <a:pathLst>
              <a:path w="2706336" h="3133239">
                <a:moveTo>
                  <a:pt x="2706336" y="3133240"/>
                </a:moveTo>
                <a:lnTo>
                  <a:pt x="0" y="3133240"/>
                </a:lnTo>
                <a:lnTo>
                  <a:pt x="0" y="0"/>
                </a:lnTo>
                <a:lnTo>
                  <a:pt x="2706336" y="0"/>
                </a:lnTo>
                <a:lnTo>
                  <a:pt x="2706336" y="313324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6022912" y="2834993"/>
            <a:ext cx="8995237" cy="12249150"/>
          </a:xfrm>
          <a:prstGeom prst="rect">
            <a:avLst/>
          </a:prstGeom>
        </p:spPr>
        <p:txBody>
          <a:bodyPr lIns="0" tIns="0" rIns="0" bIns="0" rtlCol="0" anchor="t">
            <a:spAutoFit/>
          </a:bodyPr>
          <a:lstStyle/>
          <a:p>
            <a:pPr algn="just">
              <a:lnSpc>
                <a:spcPts val="4200"/>
              </a:lnSpc>
            </a:pPr>
            <a:r>
              <a:rPr lang="en-US" sz="3000">
                <a:solidFill>
                  <a:srgbClr val="163D06"/>
                </a:solidFill>
                <a:latin typeface="Dosis Bold"/>
              </a:rPr>
              <a:t>Farmers in Kenya grapple with significant price discrepancies between what they receive for their produce and what consumers pay. These disparities arise due to inefficient market systems and intermediaries profiting from inconsistent pricing.  Despite agriculture’s importance to the country’s economy, farmers struggle to secure fair rates. To address this, a robust price forecasting system leveraging historical and real-time data, along with machine learning models, is essential. Such a system would benefit farmers by providing accurate pricing forecasts, enhancing market transparency, and enabling informed decision-making across the agricultural value chain. </a:t>
            </a:r>
          </a:p>
          <a:p>
            <a:pPr algn="ctr">
              <a:lnSpc>
                <a:spcPts val="4200"/>
              </a:lnSpc>
            </a:pPr>
            <a:endParaRPr lang="en-US" sz="3000">
              <a:solidFill>
                <a:srgbClr val="163D06"/>
              </a:solidFill>
              <a:latin typeface="Dosis Bold"/>
            </a:endParaRPr>
          </a:p>
          <a:p>
            <a:pPr algn="ctr">
              <a:lnSpc>
                <a:spcPts val="4200"/>
              </a:lnSpc>
            </a:pPr>
            <a:endParaRPr lang="en-US" sz="3000">
              <a:solidFill>
                <a:srgbClr val="163D06"/>
              </a:solidFill>
              <a:latin typeface="Dosis Bold"/>
            </a:endParaRPr>
          </a:p>
          <a:p>
            <a:pPr algn="ctr">
              <a:lnSpc>
                <a:spcPts val="4200"/>
              </a:lnSpc>
            </a:pPr>
            <a:endParaRPr lang="en-US" sz="3000">
              <a:solidFill>
                <a:srgbClr val="163D06"/>
              </a:solidFill>
              <a:latin typeface="Dosis Bold"/>
            </a:endParaRPr>
          </a:p>
          <a:p>
            <a:pPr algn="ctr">
              <a:lnSpc>
                <a:spcPts val="4200"/>
              </a:lnSpc>
            </a:pPr>
            <a:endParaRPr lang="en-US" sz="3000">
              <a:solidFill>
                <a:srgbClr val="163D06"/>
              </a:solidFill>
              <a:latin typeface="Dosis Bold"/>
            </a:endParaRPr>
          </a:p>
          <a:p>
            <a:pPr algn="ctr">
              <a:lnSpc>
                <a:spcPts val="4200"/>
              </a:lnSpc>
            </a:pPr>
            <a:endParaRPr lang="en-US" sz="3000">
              <a:solidFill>
                <a:srgbClr val="163D06"/>
              </a:solidFill>
              <a:latin typeface="Dosis Bold"/>
            </a:endParaRPr>
          </a:p>
          <a:p>
            <a:pPr algn="ctr">
              <a:lnSpc>
                <a:spcPts val="4200"/>
              </a:lnSpc>
            </a:pPr>
            <a:endParaRPr lang="en-US" sz="3000">
              <a:solidFill>
                <a:srgbClr val="163D06"/>
              </a:solidFill>
              <a:latin typeface="Dosis Bold"/>
            </a:endParaRPr>
          </a:p>
          <a:p>
            <a:pPr algn="ctr">
              <a:lnSpc>
                <a:spcPts val="4200"/>
              </a:lnSpc>
            </a:pPr>
            <a:endParaRPr lang="en-US" sz="3000">
              <a:solidFill>
                <a:srgbClr val="163D06"/>
              </a:solidFill>
              <a:latin typeface="Dosis Bold"/>
            </a:endParaRPr>
          </a:p>
          <a:p>
            <a:pPr algn="ctr">
              <a:lnSpc>
                <a:spcPts val="4200"/>
              </a:lnSpc>
            </a:pPr>
            <a:endParaRPr lang="en-US" sz="3000">
              <a:solidFill>
                <a:srgbClr val="163D06"/>
              </a:solidFill>
              <a:latin typeface="Dosis Bold"/>
            </a:endParaRPr>
          </a:p>
          <a:p>
            <a:pPr algn="ctr">
              <a:lnSpc>
                <a:spcPts val="4200"/>
              </a:lnSpc>
            </a:pPr>
            <a:endParaRPr lang="en-US" sz="3000">
              <a:solidFill>
                <a:srgbClr val="163D06"/>
              </a:solidFill>
              <a:latin typeface="Dosis Bold"/>
            </a:endParaRPr>
          </a:p>
          <a:p>
            <a:pPr algn="ctr">
              <a:lnSpc>
                <a:spcPts val="4200"/>
              </a:lnSpc>
              <a:spcBef>
                <a:spcPct val="0"/>
              </a:spcBef>
            </a:pPr>
            <a:endParaRPr lang="en-US" sz="3000">
              <a:solidFill>
                <a:srgbClr val="163D06"/>
              </a:solidFill>
              <a:latin typeface="Dosi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270554" y="1619525"/>
            <a:ext cx="7017446" cy="6793150"/>
            <a:chOff x="0" y="0"/>
            <a:chExt cx="6238240" cy="6038850"/>
          </a:xfrm>
        </p:grpSpPr>
        <p:sp>
          <p:nvSpPr>
            <p:cNvPr id="3" name="Freeform 3"/>
            <p:cNvSpPr/>
            <p:nvPr/>
          </p:nvSpPr>
          <p:spPr>
            <a:xfrm>
              <a:off x="91440" y="158750"/>
              <a:ext cx="5918200" cy="5720080"/>
            </a:xfrm>
            <a:custGeom>
              <a:avLst/>
              <a:gdLst/>
              <a:ahLst/>
              <a:cxnLst/>
              <a:rect l="l" t="t" r="r" b="b"/>
              <a:pathLst>
                <a:path w="5918200" h="5720080">
                  <a:moveTo>
                    <a:pt x="5013960" y="3289300"/>
                  </a:moveTo>
                  <a:cubicBezTo>
                    <a:pt x="5511800" y="3289300"/>
                    <a:pt x="5918200" y="2884170"/>
                    <a:pt x="5918200" y="2385060"/>
                  </a:cubicBezTo>
                  <a:cubicBezTo>
                    <a:pt x="5918200" y="1885950"/>
                    <a:pt x="5513070" y="1480820"/>
                    <a:pt x="5013960" y="1480820"/>
                  </a:cubicBezTo>
                  <a:cubicBezTo>
                    <a:pt x="4742180" y="1480820"/>
                    <a:pt x="4498340" y="1601470"/>
                    <a:pt x="4331970" y="1791970"/>
                  </a:cubicBezTo>
                  <a:lnTo>
                    <a:pt x="3737610" y="1360170"/>
                  </a:lnTo>
                  <a:cubicBezTo>
                    <a:pt x="3816350" y="1226820"/>
                    <a:pt x="3860800" y="1070610"/>
                    <a:pt x="3860800" y="904240"/>
                  </a:cubicBezTo>
                  <a:cubicBezTo>
                    <a:pt x="3860800" y="406400"/>
                    <a:pt x="3455670" y="0"/>
                    <a:pt x="2956560" y="0"/>
                  </a:cubicBezTo>
                  <a:cubicBezTo>
                    <a:pt x="2457450" y="0"/>
                    <a:pt x="2052320" y="405130"/>
                    <a:pt x="2052320" y="904240"/>
                  </a:cubicBezTo>
                  <a:cubicBezTo>
                    <a:pt x="2052320" y="1070610"/>
                    <a:pt x="2098040" y="1225550"/>
                    <a:pt x="2175510" y="1360170"/>
                  </a:cubicBezTo>
                  <a:lnTo>
                    <a:pt x="1583690" y="1789430"/>
                  </a:lnTo>
                  <a:cubicBezTo>
                    <a:pt x="1417320" y="1600200"/>
                    <a:pt x="1174750" y="1480820"/>
                    <a:pt x="904240" y="1480820"/>
                  </a:cubicBezTo>
                  <a:cubicBezTo>
                    <a:pt x="406400" y="1480820"/>
                    <a:pt x="0" y="1885950"/>
                    <a:pt x="0" y="2385060"/>
                  </a:cubicBezTo>
                  <a:cubicBezTo>
                    <a:pt x="0" y="2884170"/>
                    <a:pt x="405130" y="3289300"/>
                    <a:pt x="904240" y="3289300"/>
                  </a:cubicBezTo>
                  <a:cubicBezTo>
                    <a:pt x="966470" y="3289300"/>
                    <a:pt x="1028700" y="3282950"/>
                    <a:pt x="1087120" y="3270250"/>
                  </a:cubicBezTo>
                  <a:lnTo>
                    <a:pt x="1324610" y="4001770"/>
                  </a:lnTo>
                  <a:cubicBezTo>
                    <a:pt x="1022350" y="4147820"/>
                    <a:pt x="814070" y="4457700"/>
                    <a:pt x="814070" y="4815840"/>
                  </a:cubicBezTo>
                  <a:cubicBezTo>
                    <a:pt x="814070" y="5313680"/>
                    <a:pt x="1219200" y="5720080"/>
                    <a:pt x="1718310" y="5720080"/>
                  </a:cubicBezTo>
                  <a:cubicBezTo>
                    <a:pt x="2186940" y="5720080"/>
                    <a:pt x="2571750" y="5361940"/>
                    <a:pt x="2617470" y="4906010"/>
                  </a:cubicBezTo>
                  <a:lnTo>
                    <a:pt x="3298190" y="4906010"/>
                  </a:lnTo>
                  <a:cubicBezTo>
                    <a:pt x="3343910" y="5361940"/>
                    <a:pt x="3729990" y="5720080"/>
                    <a:pt x="4197350" y="5720080"/>
                  </a:cubicBezTo>
                  <a:cubicBezTo>
                    <a:pt x="4695190" y="5720080"/>
                    <a:pt x="5101590" y="5314950"/>
                    <a:pt x="5101590" y="4815840"/>
                  </a:cubicBezTo>
                  <a:cubicBezTo>
                    <a:pt x="5101590" y="4456430"/>
                    <a:pt x="4890770" y="4145280"/>
                    <a:pt x="4585970" y="3999230"/>
                  </a:cubicBezTo>
                  <a:lnTo>
                    <a:pt x="4823460" y="3268980"/>
                  </a:lnTo>
                  <a:cubicBezTo>
                    <a:pt x="4886960" y="3281680"/>
                    <a:pt x="4949190" y="3289300"/>
                    <a:pt x="5013960" y="3289300"/>
                  </a:cubicBezTo>
                  <a:close/>
                  <a:moveTo>
                    <a:pt x="4419600" y="3939540"/>
                  </a:moveTo>
                  <a:cubicBezTo>
                    <a:pt x="4349750" y="3921760"/>
                    <a:pt x="4276090" y="3912870"/>
                    <a:pt x="4201160" y="3912870"/>
                  </a:cubicBezTo>
                  <a:cubicBezTo>
                    <a:pt x="3732530" y="3912870"/>
                    <a:pt x="3347720" y="4271010"/>
                    <a:pt x="3302000" y="4726940"/>
                  </a:cubicBezTo>
                  <a:lnTo>
                    <a:pt x="2621280" y="4726940"/>
                  </a:lnTo>
                  <a:cubicBezTo>
                    <a:pt x="2575560" y="4271010"/>
                    <a:pt x="2189480" y="3912870"/>
                    <a:pt x="1722120" y="3912870"/>
                  </a:cubicBezTo>
                  <a:cubicBezTo>
                    <a:pt x="1644650" y="3912870"/>
                    <a:pt x="1569720" y="3923030"/>
                    <a:pt x="1498600" y="3940810"/>
                  </a:cubicBezTo>
                  <a:lnTo>
                    <a:pt x="1263650" y="3216910"/>
                  </a:lnTo>
                  <a:cubicBezTo>
                    <a:pt x="1586230" y="3078480"/>
                    <a:pt x="1812290" y="2758440"/>
                    <a:pt x="1812290" y="2386330"/>
                  </a:cubicBezTo>
                  <a:cubicBezTo>
                    <a:pt x="1812290" y="2222500"/>
                    <a:pt x="1769110" y="2070100"/>
                    <a:pt x="1692910" y="1938020"/>
                  </a:cubicBezTo>
                  <a:lnTo>
                    <a:pt x="2286000" y="1507490"/>
                  </a:lnTo>
                  <a:cubicBezTo>
                    <a:pt x="2451100" y="1692910"/>
                    <a:pt x="2692400" y="1809750"/>
                    <a:pt x="2960370" y="1809750"/>
                  </a:cubicBezTo>
                  <a:cubicBezTo>
                    <a:pt x="3228340" y="1809750"/>
                    <a:pt x="3468370" y="1692910"/>
                    <a:pt x="3634740" y="1507490"/>
                  </a:cubicBezTo>
                  <a:lnTo>
                    <a:pt x="4231640" y="1940560"/>
                  </a:lnTo>
                  <a:cubicBezTo>
                    <a:pt x="4156710" y="2072640"/>
                    <a:pt x="4113530" y="2225040"/>
                    <a:pt x="4113530" y="2386330"/>
                  </a:cubicBezTo>
                  <a:cubicBezTo>
                    <a:pt x="4113530" y="2757170"/>
                    <a:pt x="4338321" y="3075940"/>
                    <a:pt x="4658360" y="3215640"/>
                  </a:cubicBezTo>
                  <a:lnTo>
                    <a:pt x="4419601" y="3939540"/>
                  </a:lnTo>
                  <a:close/>
                </a:path>
              </a:pathLst>
            </a:custGeom>
            <a:solidFill>
              <a:srgbClr val="5D8008"/>
            </a:solidFill>
          </p:spPr>
        </p:sp>
        <p:sp>
          <p:nvSpPr>
            <p:cNvPr id="4" name="Freeform 4"/>
            <p:cNvSpPr/>
            <p:nvPr/>
          </p:nvSpPr>
          <p:spPr>
            <a:xfrm>
              <a:off x="4381500" y="1819910"/>
              <a:ext cx="1447800" cy="1447800"/>
            </a:xfrm>
            <a:custGeom>
              <a:avLst/>
              <a:gdLst/>
              <a:ahLst/>
              <a:cxnLst/>
              <a:rect l="l" t="t" r="r" b="b"/>
              <a:pathLst>
                <a:path w="1447800" h="1447800">
                  <a:moveTo>
                    <a:pt x="723900" y="0"/>
                  </a:moveTo>
                  <a:cubicBezTo>
                    <a:pt x="1122680" y="0"/>
                    <a:pt x="1447800" y="325120"/>
                    <a:pt x="1447800" y="723900"/>
                  </a:cubicBezTo>
                  <a:cubicBezTo>
                    <a:pt x="1447800" y="1122680"/>
                    <a:pt x="1122680" y="1447800"/>
                    <a:pt x="723900" y="1447800"/>
                  </a:cubicBezTo>
                  <a:cubicBezTo>
                    <a:pt x="325120" y="1447800"/>
                    <a:pt x="0" y="1122680"/>
                    <a:pt x="0" y="723900"/>
                  </a:cubicBezTo>
                  <a:cubicBezTo>
                    <a:pt x="0" y="325120"/>
                    <a:pt x="325120" y="0"/>
                    <a:pt x="723900" y="0"/>
                  </a:cubicBezTo>
                  <a:close/>
                </a:path>
              </a:pathLst>
            </a:custGeom>
            <a:blipFill>
              <a:blip r:embed="rId2"/>
              <a:stretch>
                <a:fillRect l="-25471" r="-25471"/>
              </a:stretch>
            </a:blipFill>
          </p:spPr>
        </p:sp>
        <p:sp>
          <p:nvSpPr>
            <p:cNvPr id="5" name="Freeform 5"/>
            <p:cNvSpPr/>
            <p:nvPr/>
          </p:nvSpPr>
          <p:spPr>
            <a:xfrm>
              <a:off x="2325370" y="340360"/>
              <a:ext cx="1447800" cy="1447800"/>
            </a:xfrm>
            <a:custGeom>
              <a:avLst/>
              <a:gdLst/>
              <a:ahLst/>
              <a:cxnLst/>
              <a:rect l="l" t="t" r="r" b="b"/>
              <a:pathLst>
                <a:path w="1447800" h="1447800">
                  <a:moveTo>
                    <a:pt x="723900" y="0"/>
                  </a:moveTo>
                  <a:cubicBezTo>
                    <a:pt x="1122680" y="0"/>
                    <a:pt x="1447800" y="325120"/>
                    <a:pt x="1447800" y="723900"/>
                  </a:cubicBezTo>
                  <a:cubicBezTo>
                    <a:pt x="1447800" y="1122680"/>
                    <a:pt x="1122680" y="1447800"/>
                    <a:pt x="723900" y="1447800"/>
                  </a:cubicBezTo>
                  <a:cubicBezTo>
                    <a:pt x="325120" y="1447800"/>
                    <a:pt x="0" y="1122680"/>
                    <a:pt x="0" y="723900"/>
                  </a:cubicBezTo>
                  <a:cubicBezTo>
                    <a:pt x="0" y="325120"/>
                    <a:pt x="325120" y="0"/>
                    <a:pt x="723900" y="0"/>
                  </a:cubicBezTo>
                  <a:close/>
                </a:path>
              </a:pathLst>
            </a:custGeom>
            <a:blipFill>
              <a:blip r:embed="rId3"/>
              <a:stretch>
                <a:fillRect t="-24999" b="-24999"/>
              </a:stretch>
            </a:blipFill>
          </p:spPr>
        </p:sp>
        <p:sp>
          <p:nvSpPr>
            <p:cNvPr id="6" name="Freeform 6"/>
            <p:cNvSpPr/>
            <p:nvPr/>
          </p:nvSpPr>
          <p:spPr>
            <a:xfrm>
              <a:off x="274320" y="1819910"/>
              <a:ext cx="1447800" cy="1447800"/>
            </a:xfrm>
            <a:custGeom>
              <a:avLst/>
              <a:gdLst/>
              <a:ahLst/>
              <a:cxnLst/>
              <a:rect l="l" t="t" r="r" b="b"/>
              <a:pathLst>
                <a:path w="1447800" h="1447800">
                  <a:moveTo>
                    <a:pt x="0" y="723900"/>
                  </a:moveTo>
                  <a:cubicBezTo>
                    <a:pt x="0" y="325120"/>
                    <a:pt x="325120" y="0"/>
                    <a:pt x="723900" y="0"/>
                  </a:cubicBezTo>
                  <a:cubicBezTo>
                    <a:pt x="1122680" y="0"/>
                    <a:pt x="1447800" y="325120"/>
                    <a:pt x="1447800" y="723900"/>
                  </a:cubicBezTo>
                  <a:cubicBezTo>
                    <a:pt x="1447800" y="1122680"/>
                    <a:pt x="1122680" y="1447800"/>
                    <a:pt x="723900" y="1447800"/>
                  </a:cubicBezTo>
                  <a:cubicBezTo>
                    <a:pt x="325120" y="1447800"/>
                    <a:pt x="0" y="1123950"/>
                    <a:pt x="0" y="723900"/>
                  </a:cubicBezTo>
                  <a:close/>
                </a:path>
              </a:pathLst>
            </a:custGeom>
            <a:blipFill>
              <a:blip r:embed="rId4"/>
              <a:stretch>
                <a:fillRect l="-24999" r="-24999"/>
              </a:stretch>
            </a:blipFill>
          </p:spPr>
        </p:sp>
        <p:sp>
          <p:nvSpPr>
            <p:cNvPr id="7" name="Freeform 7"/>
            <p:cNvSpPr/>
            <p:nvPr/>
          </p:nvSpPr>
          <p:spPr>
            <a:xfrm>
              <a:off x="1088390" y="4250690"/>
              <a:ext cx="1447800" cy="1447800"/>
            </a:xfrm>
            <a:custGeom>
              <a:avLst/>
              <a:gdLst/>
              <a:ahLst/>
              <a:cxnLst/>
              <a:rect l="l" t="t" r="r" b="b"/>
              <a:pathLst>
                <a:path w="1447800" h="1447800">
                  <a:moveTo>
                    <a:pt x="723900" y="1447800"/>
                  </a:moveTo>
                  <a:cubicBezTo>
                    <a:pt x="325120" y="1447800"/>
                    <a:pt x="0" y="1122680"/>
                    <a:pt x="0" y="723900"/>
                  </a:cubicBezTo>
                  <a:cubicBezTo>
                    <a:pt x="0" y="325120"/>
                    <a:pt x="325120" y="0"/>
                    <a:pt x="723900" y="0"/>
                  </a:cubicBezTo>
                  <a:cubicBezTo>
                    <a:pt x="1122680" y="0"/>
                    <a:pt x="1447800" y="325120"/>
                    <a:pt x="1447800" y="723900"/>
                  </a:cubicBezTo>
                  <a:cubicBezTo>
                    <a:pt x="1447800" y="1123950"/>
                    <a:pt x="1122680" y="1447800"/>
                    <a:pt x="723900" y="1447800"/>
                  </a:cubicBezTo>
                  <a:close/>
                </a:path>
              </a:pathLst>
            </a:custGeom>
            <a:blipFill>
              <a:blip r:embed="rId5"/>
              <a:stretch>
                <a:fillRect l="-25046" r="-25046"/>
              </a:stretch>
            </a:blipFill>
          </p:spPr>
        </p:sp>
        <p:sp>
          <p:nvSpPr>
            <p:cNvPr id="8" name="Freeform 8"/>
            <p:cNvSpPr/>
            <p:nvPr/>
          </p:nvSpPr>
          <p:spPr>
            <a:xfrm>
              <a:off x="3567430" y="4250690"/>
              <a:ext cx="1447800" cy="1447800"/>
            </a:xfrm>
            <a:custGeom>
              <a:avLst/>
              <a:gdLst/>
              <a:ahLst/>
              <a:cxnLst/>
              <a:rect l="l" t="t" r="r" b="b"/>
              <a:pathLst>
                <a:path w="1447800" h="1447800">
                  <a:moveTo>
                    <a:pt x="1447800" y="723900"/>
                  </a:moveTo>
                  <a:cubicBezTo>
                    <a:pt x="1447800" y="1122680"/>
                    <a:pt x="1122680" y="1447800"/>
                    <a:pt x="723900" y="1447800"/>
                  </a:cubicBezTo>
                  <a:cubicBezTo>
                    <a:pt x="325120" y="1447800"/>
                    <a:pt x="0" y="1122680"/>
                    <a:pt x="0" y="723900"/>
                  </a:cubicBezTo>
                  <a:cubicBezTo>
                    <a:pt x="0" y="325120"/>
                    <a:pt x="325120" y="0"/>
                    <a:pt x="723900" y="0"/>
                  </a:cubicBezTo>
                  <a:cubicBezTo>
                    <a:pt x="1123950" y="0"/>
                    <a:pt x="1447800" y="325120"/>
                    <a:pt x="1447800" y="723900"/>
                  </a:cubicBezTo>
                  <a:close/>
                </a:path>
              </a:pathLst>
            </a:custGeom>
            <a:blipFill>
              <a:blip r:embed="rId6"/>
              <a:stretch>
                <a:fillRect l="-25140" r="-25140"/>
              </a:stretch>
            </a:blipFill>
          </p:spPr>
        </p:sp>
      </p:grpSp>
      <p:sp>
        <p:nvSpPr>
          <p:cNvPr id="9" name="TextBox 9"/>
          <p:cNvSpPr txBox="1"/>
          <p:nvPr/>
        </p:nvSpPr>
        <p:spPr>
          <a:xfrm>
            <a:off x="2748192" y="1552850"/>
            <a:ext cx="11267823" cy="669925"/>
          </a:xfrm>
          <a:prstGeom prst="rect">
            <a:avLst/>
          </a:prstGeom>
        </p:spPr>
        <p:txBody>
          <a:bodyPr lIns="0" tIns="0" rIns="0" bIns="0" rtlCol="0" anchor="t">
            <a:spAutoFit/>
          </a:bodyPr>
          <a:lstStyle/>
          <a:p>
            <a:pPr algn="ctr">
              <a:lnSpc>
                <a:spcPts val="5599"/>
              </a:lnSpc>
              <a:spcBef>
                <a:spcPct val="0"/>
              </a:spcBef>
            </a:pPr>
            <a:r>
              <a:rPr lang="en-US" sz="3999">
                <a:solidFill>
                  <a:srgbClr val="163D06"/>
                </a:solidFill>
                <a:latin typeface="CS Gordon Rounded"/>
              </a:rPr>
              <a:t>OBJECTIVES</a:t>
            </a:r>
          </a:p>
        </p:txBody>
      </p:sp>
      <p:sp>
        <p:nvSpPr>
          <p:cNvPr id="10" name="Freeform 10"/>
          <p:cNvSpPr/>
          <p:nvPr/>
        </p:nvSpPr>
        <p:spPr>
          <a:xfrm flipH="1" flipV="1">
            <a:off x="-665372" y="-461936"/>
            <a:ext cx="5146524" cy="2927085"/>
          </a:xfrm>
          <a:custGeom>
            <a:avLst/>
            <a:gdLst/>
            <a:ahLst/>
            <a:cxnLst/>
            <a:rect l="l" t="t" r="r" b="b"/>
            <a:pathLst>
              <a:path w="5146524" h="2927085">
                <a:moveTo>
                  <a:pt x="5146524" y="2927086"/>
                </a:moveTo>
                <a:lnTo>
                  <a:pt x="0" y="2927086"/>
                </a:lnTo>
                <a:lnTo>
                  <a:pt x="0" y="0"/>
                </a:lnTo>
                <a:lnTo>
                  <a:pt x="5146524" y="0"/>
                </a:lnTo>
                <a:lnTo>
                  <a:pt x="5146524" y="2927086"/>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5151178" y="8561400"/>
            <a:ext cx="3528731" cy="2006966"/>
          </a:xfrm>
          <a:custGeom>
            <a:avLst/>
            <a:gdLst/>
            <a:ahLst/>
            <a:cxnLst/>
            <a:rect l="l" t="t" r="r" b="b"/>
            <a:pathLst>
              <a:path w="3528731" h="2006966">
                <a:moveTo>
                  <a:pt x="0" y="0"/>
                </a:moveTo>
                <a:lnTo>
                  <a:pt x="3528731" y="0"/>
                </a:lnTo>
                <a:lnTo>
                  <a:pt x="3528731" y="2006966"/>
                </a:lnTo>
                <a:lnTo>
                  <a:pt x="0" y="20069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1053700" flipH="1" flipV="1">
            <a:off x="15153049" y="-1591316"/>
            <a:ext cx="3524989" cy="4081029"/>
          </a:xfrm>
          <a:custGeom>
            <a:avLst/>
            <a:gdLst/>
            <a:ahLst/>
            <a:cxnLst/>
            <a:rect l="l" t="t" r="r" b="b"/>
            <a:pathLst>
              <a:path w="3524989" h="4081029">
                <a:moveTo>
                  <a:pt x="3524989" y="4081029"/>
                </a:moveTo>
                <a:lnTo>
                  <a:pt x="0" y="4081029"/>
                </a:lnTo>
                <a:lnTo>
                  <a:pt x="0" y="0"/>
                </a:lnTo>
                <a:lnTo>
                  <a:pt x="3524989" y="0"/>
                </a:lnTo>
                <a:lnTo>
                  <a:pt x="3524989" y="4081029"/>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rot="-5400000" flipV="1">
            <a:off x="236400" y="8023371"/>
            <a:ext cx="1907635" cy="2120474"/>
          </a:xfrm>
          <a:custGeom>
            <a:avLst/>
            <a:gdLst/>
            <a:ahLst/>
            <a:cxnLst/>
            <a:rect l="l" t="t" r="r" b="b"/>
            <a:pathLst>
              <a:path w="1907635" h="2120474">
                <a:moveTo>
                  <a:pt x="0" y="2120473"/>
                </a:moveTo>
                <a:lnTo>
                  <a:pt x="1907635" y="2120473"/>
                </a:lnTo>
                <a:lnTo>
                  <a:pt x="1907635" y="0"/>
                </a:lnTo>
                <a:lnTo>
                  <a:pt x="0" y="0"/>
                </a:lnTo>
                <a:lnTo>
                  <a:pt x="0" y="2120473"/>
                </a:lnTo>
                <a:close/>
              </a:path>
            </a:pathLst>
          </a:custGeom>
          <a:blipFill>
            <a:blip r:embed="rId9">
              <a:extLst>
                <a:ext uri="{96DAC541-7B7A-43D3-8B79-37D633B846F1}">
                  <asvg:svgBlip xmlns:asvg="http://schemas.microsoft.com/office/drawing/2016/SVG/main" r:embed="rId10"/>
                </a:ext>
              </a:extLst>
            </a:blip>
            <a:stretch>
              <a:fillRect l="-34737" b="-40333"/>
            </a:stretch>
          </a:blipFill>
        </p:spPr>
      </p:sp>
      <p:sp>
        <p:nvSpPr>
          <p:cNvPr id="14" name="TextBox 14"/>
          <p:cNvSpPr txBox="1"/>
          <p:nvPr/>
        </p:nvSpPr>
        <p:spPr>
          <a:xfrm>
            <a:off x="851183" y="2663118"/>
            <a:ext cx="10419371" cy="5314950"/>
          </a:xfrm>
          <a:prstGeom prst="rect">
            <a:avLst/>
          </a:prstGeom>
        </p:spPr>
        <p:txBody>
          <a:bodyPr lIns="0" tIns="0" rIns="0" bIns="0" rtlCol="0" anchor="t">
            <a:spAutoFit/>
          </a:bodyPr>
          <a:lstStyle/>
          <a:p>
            <a:pPr algn="just">
              <a:lnSpc>
                <a:spcPts val="4200"/>
              </a:lnSpc>
            </a:pPr>
            <a:r>
              <a:rPr lang="en-US" sz="3000">
                <a:solidFill>
                  <a:srgbClr val="163D06"/>
                </a:solidFill>
                <a:latin typeface="Dosis Ultra-Bold"/>
              </a:rPr>
              <a:t>Creating machine learning models to forecast crop output pricing using variables such as location, time, supply dynamics, and currency fluctuations. Developing a user-friendly interface for farmers to receive predicted pricing updates and market segmentation data.</a:t>
            </a:r>
          </a:p>
          <a:p>
            <a:pPr algn="just">
              <a:lnSpc>
                <a:spcPts val="4200"/>
              </a:lnSpc>
            </a:pPr>
            <a:r>
              <a:rPr lang="en-US" sz="3000">
                <a:solidFill>
                  <a:srgbClr val="163D06"/>
                </a:solidFill>
                <a:latin typeface="Dosis Ultra-Bold"/>
              </a:rPr>
              <a:t>Using historical agricultural commodity prices and CBK currency data to create accurate forecasting models.</a:t>
            </a:r>
          </a:p>
          <a:p>
            <a:pPr algn="just">
              <a:lnSpc>
                <a:spcPts val="4200"/>
              </a:lnSpc>
            </a:pPr>
            <a:r>
              <a:rPr lang="en-US" sz="3000">
                <a:solidFill>
                  <a:srgbClr val="163D06"/>
                </a:solidFill>
                <a:latin typeface="Dosis Ultra-Bold"/>
              </a:rPr>
              <a:t>Farmers will receive training and support in order to efficiently use the price forecasting system.</a:t>
            </a:r>
          </a:p>
          <a:p>
            <a:pPr algn="just">
              <a:lnSpc>
                <a:spcPts val="4200"/>
              </a:lnSpc>
              <a:spcBef>
                <a:spcPct val="0"/>
              </a:spcBef>
            </a:pPr>
            <a:endParaRPr lang="en-US" sz="3000">
              <a:solidFill>
                <a:srgbClr val="163D06"/>
              </a:solidFill>
              <a:latin typeface="Dosis Ul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31369" y="6335769"/>
            <a:ext cx="2922531" cy="2922531"/>
            <a:chOff x="0" y="0"/>
            <a:chExt cx="6350000" cy="6350000"/>
          </a:xfrm>
        </p:grpSpPr>
        <p:sp>
          <p:nvSpPr>
            <p:cNvPr id="3" name="Freeform 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D8008"/>
            </a:solidFill>
          </p:spPr>
        </p:sp>
        <p:sp>
          <p:nvSpPr>
            <p:cNvPr id="4" name="Freeform 4"/>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2"/>
              <a:stretch>
                <a:fillRect l="-24801" r="-24801"/>
              </a:stretch>
            </a:blipFill>
          </p:spPr>
        </p:sp>
      </p:grpSp>
      <p:grpSp>
        <p:nvGrpSpPr>
          <p:cNvPr id="5" name="Group 5"/>
          <p:cNvGrpSpPr>
            <a:grpSpLocks noChangeAspect="1"/>
          </p:cNvGrpSpPr>
          <p:nvPr/>
        </p:nvGrpSpPr>
        <p:grpSpPr>
          <a:xfrm>
            <a:off x="5106654" y="6335769"/>
            <a:ext cx="2922531" cy="2922531"/>
            <a:chOff x="0" y="0"/>
            <a:chExt cx="6350000" cy="6350000"/>
          </a:xfrm>
        </p:grpSpPr>
        <p:sp>
          <p:nvSpPr>
            <p:cNvPr id="6" name="Freeform 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36401"/>
            </a:solidFill>
          </p:spPr>
        </p:sp>
        <p:sp>
          <p:nvSpPr>
            <p:cNvPr id="7" name="Freeform 7"/>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3"/>
              <a:stretch>
                <a:fillRect l="-24727" r="-24727"/>
              </a:stretch>
            </a:blipFill>
          </p:spPr>
        </p:sp>
      </p:grpSp>
      <p:grpSp>
        <p:nvGrpSpPr>
          <p:cNvPr id="8" name="Group 8"/>
          <p:cNvGrpSpPr>
            <a:grpSpLocks noChangeAspect="1"/>
          </p:cNvGrpSpPr>
          <p:nvPr/>
        </p:nvGrpSpPr>
        <p:grpSpPr>
          <a:xfrm>
            <a:off x="9144000" y="6335769"/>
            <a:ext cx="2922531" cy="2922531"/>
            <a:chOff x="0" y="0"/>
            <a:chExt cx="6350000" cy="6350000"/>
          </a:xfrm>
        </p:grpSpPr>
        <p:sp>
          <p:nvSpPr>
            <p:cNvPr id="9" name="Freeform 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D8008"/>
            </a:solidFill>
          </p:spPr>
        </p:sp>
        <p:sp>
          <p:nvSpPr>
            <p:cNvPr id="10" name="Freeform 10"/>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4"/>
              <a:stretch>
                <a:fillRect l="-38887" r="-38887"/>
              </a:stretch>
            </a:blipFill>
          </p:spPr>
        </p:sp>
      </p:grpSp>
      <p:grpSp>
        <p:nvGrpSpPr>
          <p:cNvPr id="11" name="Group 11"/>
          <p:cNvGrpSpPr>
            <a:grpSpLocks noChangeAspect="1"/>
          </p:cNvGrpSpPr>
          <p:nvPr/>
        </p:nvGrpSpPr>
        <p:grpSpPr>
          <a:xfrm>
            <a:off x="13746897" y="6335769"/>
            <a:ext cx="2922531" cy="2922531"/>
            <a:chOff x="0" y="0"/>
            <a:chExt cx="6350000" cy="6350000"/>
          </a:xfrm>
        </p:grpSpPr>
        <p:sp>
          <p:nvSpPr>
            <p:cNvPr id="12" name="Freeform 12"/>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36401"/>
            </a:solidFill>
          </p:spPr>
        </p:sp>
        <p:sp>
          <p:nvSpPr>
            <p:cNvPr id="13" name="Freeform 13"/>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5"/>
              <a:stretch>
                <a:fillRect l="-49553" r="-49553"/>
              </a:stretch>
            </a:blipFill>
          </p:spPr>
        </p:sp>
      </p:grpSp>
      <p:sp>
        <p:nvSpPr>
          <p:cNvPr id="14" name="Freeform 14"/>
          <p:cNvSpPr/>
          <p:nvPr/>
        </p:nvSpPr>
        <p:spPr>
          <a:xfrm rot="5400000">
            <a:off x="1342672" y="6860141"/>
            <a:ext cx="6438087" cy="415632"/>
          </a:xfrm>
          <a:custGeom>
            <a:avLst/>
            <a:gdLst/>
            <a:ahLst/>
            <a:cxnLst/>
            <a:rect l="l" t="t" r="r" b="b"/>
            <a:pathLst>
              <a:path w="6438087" h="415632">
                <a:moveTo>
                  <a:pt x="0" y="0"/>
                </a:moveTo>
                <a:lnTo>
                  <a:pt x="6438087" y="0"/>
                </a:lnTo>
                <a:lnTo>
                  <a:pt x="6438087" y="415631"/>
                </a:lnTo>
                <a:lnTo>
                  <a:pt x="0" y="415631"/>
                </a:lnTo>
                <a:lnTo>
                  <a:pt x="0" y="0"/>
                </a:lnTo>
                <a:close/>
              </a:path>
            </a:pathLst>
          </a:custGeom>
          <a:blipFill>
            <a:blip r:embed="rId6">
              <a:extLst>
                <a:ext uri="{96DAC541-7B7A-43D3-8B79-37D633B846F1}">
                  <asvg:svgBlip xmlns:asvg="http://schemas.microsoft.com/office/drawing/2016/SVG/main" r:embed="rId7"/>
                </a:ext>
              </a:extLst>
            </a:blip>
            <a:stretch>
              <a:fillRect l="-6529" t="-494006" r="-7094"/>
            </a:stretch>
          </a:blipFill>
        </p:spPr>
      </p:sp>
      <p:sp>
        <p:nvSpPr>
          <p:cNvPr id="15" name="Freeform 15"/>
          <p:cNvSpPr/>
          <p:nvPr/>
        </p:nvSpPr>
        <p:spPr>
          <a:xfrm rot="5400000" flipV="1">
            <a:off x="5579932" y="6860141"/>
            <a:ext cx="6438087" cy="415632"/>
          </a:xfrm>
          <a:custGeom>
            <a:avLst/>
            <a:gdLst/>
            <a:ahLst/>
            <a:cxnLst/>
            <a:rect l="l" t="t" r="r" b="b"/>
            <a:pathLst>
              <a:path w="6438087" h="415632">
                <a:moveTo>
                  <a:pt x="0" y="415631"/>
                </a:moveTo>
                <a:lnTo>
                  <a:pt x="6438088" y="415631"/>
                </a:lnTo>
                <a:lnTo>
                  <a:pt x="6438088" y="0"/>
                </a:lnTo>
                <a:lnTo>
                  <a:pt x="0" y="0"/>
                </a:lnTo>
                <a:lnTo>
                  <a:pt x="0" y="415631"/>
                </a:lnTo>
                <a:close/>
              </a:path>
            </a:pathLst>
          </a:custGeom>
          <a:blipFill>
            <a:blip r:embed="rId6">
              <a:extLst>
                <a:ext uri="{96DAC541-7B7A-43D3-8B79-37D633B846F1}">
                  <asvg:svgBlip xmlns:asvg="http://schemas.microsoft.com/office/drawing/2016/SVG/main" r:embed="rId7"/>
                </a:ext>
              </a:extLst>
            </a:blip>
            <a:stretch>
              <a:fillRect l="-6529" t="-494006" r="-7094"/>
            </a:stretch>
          </a:blipFill>
        </p:spPr>
      </p:sp>
      <p:sp>
        <p:nvSpPr>
          <p:cNvPr id="16" name="Freeform 16"/>
          <p:cNvSpPr/>
          <p:nvPr/>
        </p:nvSpPr>
        <p:spPr>
          <a:xfrm rot="5400000">
            <a:off x="10084170" y="6860141"/>
            <a:ext cx="6438087" cy="415632"/>
          </a:xfrm>
          <a:custGeom>
            <a:avLst/>
            <a:gdLst/>
            <a:ahLst/>
            <a:cxnLst/>
            <a:rect l="l" t="t" r="r" b="b"/>
            <a:pathLst>
              <a:path w="6438087" h="415632">
                <a:moveTo>
                  <a:pt x="0" y="0"/>
                </a:moveTo>
                <a:lnTo>
                  <a:pt x="6438088" y="0"/>
                </a:lnTo>
                <a:lnTo>
                  <a:pt x="6438088" y="415631"/>
                </a:lnTo>
                <a:lnTo>
                  <a:pt x="0" y="415631"/>
                </a:lnTo>
                <a:lnTo>
                  <a:pt x="0" y="0"/>
                </a:lnTo>
                <a:close/>
              </a:path>
            </a:pathLst>
          </a:custGeom>
          <a:blipFill>
            <a:blip r:embed="rId6">
              <a:extLst>
                <a:ext uri="{96DAC541-7B7A-43D3-8B79-37D633B846F1}">
                  <asvg:svgBlip xmlns:asvg="http://schemas.microsoft.com/office/drawing/2016/SVG/main" r:embed="rId7"/>
                </a:ext>
              </a:extLst>
            </a:blip>
            <a:stretch>
              <a:fillRect l="-6529" t="-494006" r="-7094"/>
            </a:stretch>
          </a:blipFill>
        </p:spPr>
      </p:sp>
      <p:sp>
        <p:nvSpPr>
          <p:cNvPr id="17" name="Freeform 17"/>
          <p:cNvSpPr/>
          <p:nvPr/>
        </p:nvSpPr>
        <p:spPr>
          <a:xfrm flipH="1" flipV="1">
            <a:off x="-530612" y="-376999"/>
            <a:ext cx="4040700" cy="2298148"/>
          </a:xfrm>
          <a:custGeom>
            <a:avLst/>
            <a:gdLst/>
            <a:ahLst/>
            <a:cxnLst/>
            <a:rect l="l" t="t" r="r" b="b"/>
            <a:pathLst>
              <a:path w="4040700" h="2298148">
                <a:moveTo>
                  <a:pt x="4040700" y="2298149"/>
                </a:moveTo>
                <a:lnTo>
                  <a:pt x="0" y="2298149"/>
                </a:lnTo>
                <a:lnTo>
                  <a:pt x="0" y="0"/>
                </a:lnTo>
                <a:lnTo>
                  <a:pt x="4040700" y="0"/>
                </a:lnTo>
                <a:lnTo>
                  <a:pt x="4040700" y="229814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flipV="1">
            <a:off x="14777912" y="-376999"/>
            <a:ext cx="4040700" cy="2298148"/>
          </a:xfrm>
          <a:custGeom>
            <a:avLst/>
            <a:gdLst/>
            <a:ahLst/>
            <a:cxnLst/>
            <a:rect l="l" t="t" r="r" b="b"/>
            <a:pathLst>
              <a:path w="4040700" h="2298148">
                <a:moveTo>
                  <a:pt x="0" y="2298149"/>
                </a:moveTo>
                <a:lnTo>
                  <a:pt x="4040700" y="2298149"/>
                </a:lnTo>
                <a:lnTo>
                  <a:pt x="4040700" y="0"/>
                </a:lnTo>
                <a:lnTo>
                  <a:pt x="0" y="0"/>
                </a:lnTo>
                <a:lnTo>
                  <a:pt x="0" y="229814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TextBox 19"/>
          <p:cNvSpPr txBox="1"/>
          <p:nvPr/>
        </p:nvSpPr>
        <p:spPr>
          <a:xfrm>
            <a:off x="3785744" y="660400"/>
            <a:ext cx="11267823" cy="669925"/>
          </a:xfrm>
          <a:prstGeom prst="rect">
            <a:avLst/>
          </a:prstGeom>
        </p:spPr>
        <p:txBody>
          <a:bodyPr lIns="0" tIns="0" rIns="0" bIns="0" rtlCol="0" anchor="t">
            <a:spAutoFit/>
          </a:bodyPr>
          <a:lstStyle/>
          <a:p>
            <a:pPr algn="l">
              <a:lnSpc>
                <a:spcPts val="5599"/>
              </a:lnSpc>
              <a:spcBef>
                <a:spcPct val="0"/>
              </a:spcBef>
            </a:pPr>
            <a:r>
              <a:rPr lang="en-US" sz="3999">
                <a:solidFill>
                  <a:srgbClr val="163D06"/>
                </a:solidFill>
                <a:latin typeface="CS Gordon Rounded"/>
              </a:rPr>
              <a:t>EXPLORATORY DATA ANALYSIS</a:t>
            </a:r>
          </a:p>
        </p:txBody>
      </p:sp>
      <p:sp>
        <p:nvSpPr>
          <p:cNvPr id="20" name="TextBox 20"/>
          <p:cNvSpPr txBox="1"/>
          <p:nvPr/>
        </p:nvSpPr>
        <p:spPr>
          <a:xfrm>
            <a:off x="463473" y="1864000"/>
            <a:ext cx="17824527" cy="2647950"/>
          </a:xfrm>
          <a:prstGeom prst="rect">
            <a:avLst/>
          </a:prstGeom>
        </p:spPr>
        <p:txBody>
          <a:bodyPr lIns="0" tIns="0" rIns="0" bIns="0" rtlCol="0" anchor="t">
            <a:spAutoFit/>
          </a:bodyPr>
          <a:lstStyle/>
          <a:p>
            <a:pPr algn="just">
              <a:lnSpc>
                <a:spcPts val="4200"/>
              </a:lnSpc>
            </a:pPr>
            <a:r>
              <a:rPr lang="en-US" sz="3000">
                <a:solidFill>
                  <a:srgbClr val="163D06"/>
                </a:solidFill>
                <a:latin typeface="Dosis Bold"/>
              </a:rPr>
              <a:t>We considered the overall demand for these crops in Kenya. Beans, dry maize, onion, and rice are staples in Kenyan households, with consistent consumption patterns since predicting prices for widely consumed crops directly impacts farmers’ livelihoods. These crops play vital roles in Kenya’s economy. Beans are exported, dry maize ensures food security, onions serve both local consumption and export, and rice is import-dependent.</a:t>
            </a:r>
          </a:p>
          <a:p>
            <a:pPr algn="ctr">
              <a:lnSpc>
                <a:spcPts val="4200"/>
              </a:lnSpc>
            </a:pPr>
            <a:endParaRPr lang="en-US" sz="3000">
              <a:solidFill>
                <a:srgbClr val="163D06"/>
              </a:solidFill>
              <a:latin typeface="Dosi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7DB"/>
        </a:solidFill>
        <a:effectLst/>
      </p:bgPr>
    </p:bg>
    <p:spTree>
      <p:nvGrpSpPr>
        <p:cNvPr id="1" name=""/>
        <p:cNvGrpSpPr/>
        <p:nvPr/>
      </p:nvGrpSpPr>
      <p:grpSpPr>
        <a:xfrm>
          <a:off x="0" y="0"/>
          <a:ext cx="0" cy="0"/>
          <a:chOff x="0" y="0"/>
          <a:chExt cx="0" cy="0"/>
        </a:xfrm>
      </p:grpSpPr>
      <p:sp>
        <p:nvSpPr>
          <p:cNvPr id="2" name="Freeform 2"/>
          <p:cNvSpPr/>
          <p:nvPr/>
        </p:nvSpPr>
        <p:spPr>
          <a:xfrm flipV="1">
            <a:off x="-1762494" y="-1833876"/>
            <a:ext cx="3524989" cy="4081029"/>
          </a:xfrm>
          <a:custGeom>
            <a:avLst/>
            <a:gdLst/>
            <a:ahLst/>
            <a:cxnLst/>
            <a:rect l="l" t="t" r="r" b="b"/>
            <a:pathLst>
              <a:path w="3524989" h="4081029">
                <a:moveTo>
                  <a:pt x="0" y="4081028"/>
                </a:moveTo>
                <a:lnTo>
                  <a:pt x="3524988" y="4081028"/>
                </a:lnTo>
                <a:lnTo>
                  <a:pt x="3524988" y="0"/>
                </a:lnTo>
                <a:lnTo>
                  <a:pt x="0" y="0"/>
                </a:lnTo>
                <a:lnTo>
                  <a:pt x="0" y="408102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V="1">
            <a:off x="16130605" y="-2040514"/>
            <a:ext cx="3524989" cy="4081029"/>
          </a:xfrm>
          <a:custGeom>
            <a:avLst/>
            <a:gdLst/>
            <a:ahLst/>
            <a:cxnLst/>
            <a:rect l="l" t="t" r="r" b="b"/>
            <a:pathLst>
              <a:path w="3524989" h="4081029">
                <a:moveTo>
                  <a:pt x="0" y="4081028"/>
                </a:moveTo>
                <a:lnTo>
                  <a:pt x="3524988" y="4081028"/>
                </a:lnTo>
                <a:lnTo>
                  <a:pt x="3524988" y="0"/>
                </a:lnTo>
                <a:lnTo>
                  <a:pt x="0" y="0"/>
                </a:lnTo>
                <a:lnTo>
                  <a:pt x="0" y="408102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252232" y="206638"/>
            <a:ext cx="10830157" cy="6460862"/>
          </a:xfrm>
          <a:custGeom>
            <a:avLst/>
            <a:gdLst/>
            <a:ahLst/>
            <a:cxnLst/>
            <a:rect l="l" t="t" r="r" b="b"/>
            <a:pathLst>
              <a:path w="10830157" h="6460862">
                <a:moveTo>
                  <a:pt x="0" y="0"/>
                </a:moveTo>
                <a:lnTo>
                  <a:pt x="10830157" y="0"/>
                </a:lnTo>
                <a:lnTo>
                  <a:pt x="10830157" y="6460862"/>
                </a:lnTo>
                <a:lnTo>
                  <a:pt x="0" y="6460862"/>
                </a:lnTo>
                <a:lnTo>
                  <a:pt x="0" y="0"/>
                </a:lnTo>
                <a:close/>
              </a:path>
            </a:pathLst>
          </a:custGeom>
          <a:blipFill>
            <a:blip r:embed="rId4"/>
            <a:stretch>
              <a:fillRect/>
            </a:stretch>
          </a:blipFill>
        </p:spPr>
      </p:sp>
      <p:sp>
        <p:nvSpPr>
          <p:cNvPr id="5" name="TextBox 5"/>
          <p:cNvSpPr txBox="1"/>
          <p:nvPr/>
        </p:nvSpPr>
        <p:spPr>
          <a:xfrm>
            <a:off x="2070238" y="6610350"/>
            <a:ext cx="12337014" cy="2647950"/>
          </a:xfrm>
          <a:prstGeom prst="rect">
            <a:avLst/>
          </a:prstGeom>
        </p:spPr>
        <p:txBody>
          <a:bodyPr lIns="0" tIns="0" rIns="0" bIns="0" rtlCol="0" anchor="t">
            <a:spAutoFit/>
          </a:bodyPr>
          <a:lstStyle/>
          <a:p>
            <a:pPr algn="l">
              <a:lnSpc>
                <a:spcPts val="4200"/>
              </a:lnSpc>
            </a:pPr>
            <a:r>
              <a:rPr lang="en-US" sz="3000">
                <a:solidFill>
                  <a:srgbClr val="163D06"/>
                </a:solidFill>
                <a:latin typeface="Dosis Bold"/>
              </a:rPr>
              <a:t>The Bean bar is significantly taller, reaching up to approximately 150 on the y-axis. This indicates that Beans have a higher average wholesale price.  The Dry Maize bar is shorter, reaching up to approximately 60 on the y-axis. Dry Maize has a lower average wholesale price compared to Beans. Hence beans are priced higher on average than Dry Maize.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1889</Words>
  <Application>Microsoft Office PowerPoint</Application>
  <PresentationFormat>Custom</PresentationFormat>
  <Paragraphs>117</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Canva Sans Bold</vt:lpstr>
      <vt:lpstr>Dosis Ultra-Bold</vt:lpstr>
      <vt:lpstr>Dosis</vt:lpstr>
      <vt:lpstr>CS Gordon Rounded</vt:lpstr>
      <vt:lpstr>Dosis Bold</vt:lpstr>
      <vt:lpstr>Calibri</vt:lpstr>
      <vt:lpstr>Canva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CROP_PRICE_PREDICTION  SLIDES</dc:title>
  <cp:lastModifiedBy>Milton</cp:lastModifiedBy>
  <cp:revision>2</cp:revision>
  <dcterms:created xsi:type="dcterms:W3CDTF">2006-08-16T00:00:00Z</dcterms:created>
  <dcterms:modified xsi:type="dcterms:W3CDTF">2024-05-09T12:38:51Z</dcterms:modified>
  <dc:identifier>DAGEq6LUTIY</dc:identifier>
</cp:coreProperties>
</file>